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83" r:id="rId5"/>
    <p:sldId id="284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85" r:id="rId15"/>
    <p:sldId id="282" r:id="rId16"/>
    <p:sldId id="280" r:id="rId17"/>
    <p:sldId id="265" r:id="rId18"/>
    <p:sldId id="264" r:id="rId1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1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0E77-B6DB-407B-BB7E-A5D4AB4B359A}" type="datetimeFigureOut">
              <a:rPr lang="es-CL" smtClean="0"/>
              <a:t>20-03-2020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565-9FE5-4F95-8AEF-2A07DFCE2C6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36510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0E77-B6DB-407B-BB7E-A5D4AB4B359A}" type="datetimeFigureOut">
              <a:rPr lang="es-CL" smtClean="0"/>
              <a:t>20-03-2020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565-9FE5-4F95-8AEF-2A07DFCE2C6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4860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0E77-B6DB-407B-BB7E-A5D4AB4B359A}" type="datetimeFigureOut">
              <a:rPr lang="es-CL" smtClean="0"/>
              <a:t>20-03-2020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565-9FE5-4F95-8AEF-2A07DFCE2C6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77878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0E77-B6DB-407B-BB7E-A5D4AB4B359A}" type="datetimeFigureOut">
              <a:rPr lang="es-CL" smtClean="0"/>
              <a:t>20-03-2020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565-9FE5-4F95-8AEF-2A07DFCE2C6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40982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0E77-B6DB-407B-BB7E-A5D4AB4B359A}" type="datetimeFigureOut">
              <a:rPr lang="es-CL" smtClean="0"/>
              <a:t>20-03-2020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565-9FE5-4F95-8AEF-2A07DFCE2C6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67781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0E77-B6DB-407B-BB7E-A5D4AB4B359A}" type="datetimeFigureOut">
              <a:rPr lang="es-CL" smtClean="0"/>
              <a:t>20-03-2020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565-9FE5-4F95-8AEF-2A07DFCE2C6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51374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0E77-B6DB-407B-BB7E-A5D4AB4B359A}" type="datetimeFigureOut">
              <a:rPr lang="es-CL" smtClean="0"/>
              <a:t>20-03-2020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565-9FE5-4F95-8AEF-2A07DFCE2C6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8009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0E77-B6DB-407B-BB7E-A5D4AB4B359A}" type="datetimeFigureOut">
              <a:rPr lang="es-CL" smtClean="0"/>
              <a:t>20-03-2020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565-9FE5-4F95-8AEF-2A07DFCE2C6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38565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0E77-B6DB-407B-BB7E-A5D4AB4B359A}" type="datetimeFigureOut">
              <a:rPr lang="es-CL" smtClean="0"/>
              <a:t>20-03-2020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565-9FE5-4F95-8AEF-2A07DFCE2C6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141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0E77-B6DB-407B-BB7E-A5D4AB4B359A}" type="datetimeFigureOut">
              <a:rPr lang="es-CL" smtClean="0"/>
              <a:t>20-03-2020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565-9FE5-4F95-8AEF-2A07DFCE2C6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14192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0E77-B6DB-407B-BB7E-A5D4AB4B359A}" type="datetimeFigureOut">
              <a:rPr lang="es-CL" smtClean="0"/>
              <a:t>20-03-2020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565-9FE5-4F95-8AEF-2A07DFCE2C6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9688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10E77-B6DB-407B-BB7E-A5D4AB4B359A}" type="datetimeFigureOut">
              <a:rPr lang="es-CL" smtClean="0"/>
              <a:t>20-03-2020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30565-9FE5-4F95-8AEF-2A07DFCE2C6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92735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tmp"/><Relationship Id="rId5" Type="http://schemas.openxmlformats.org/officeDocument/2006/relationships/image" Target="../media/image13.tmp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ap.ucm.cl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xzdUy2CgK54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mp"/><Relationship Id="rId5" Type="http://schemas.openxmlformats.org/officeDocument/2006/relationships/hyperlink" Target="https://www.youtube.com/watch?v=qJ_SDLI2FzA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41565" y="1253628"/>
            <a:ext cx="9144000" cy="1104217"/>
          </a:xfrm>
        </p:spPr>
        <p:txBody>
          <a:bodyPr/>
          <a:lstStyle/>
          <a:p>
            <a:r>
              <a:rPr lang="es-CL" dirty="0" smtClean="0"/>
              <a:t>LOS VIRUS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16538" y="6204857"/>
            <a:ext cx="3522618" cy="359229"/>
          </a:xfrm>
        </p:spPr>
        <p:txBody>
          <a:bodyPr>
            <a:normAutofit fontScale="92500" lnSpcReduction="20000"/>
          </a:bodyPr>
          <a:lstStyle/>
          <a:p>
            <a:r>
              <a:rPr lang="es-CL" dirty="0" smtClean="0"/>
              <a:t>DOCENTE: KELLYN RIVAS</a:t>
            </a:r>
            <a:endParaRPr lang="es-CL" dirty="0"/>
          </a:p>
        </p:txBody>
      </p:sp>
      <p:grpSp>
        <p:nvGrpSpPr>
          <p:cNvPr id="9" name="Grupo 8"/>
          <p:cNvGrpSpPr/>
          <p:nvPr/>
        </p:nvGrpSpPr>
        <p:grpSpPr>
          <a:xfrm>
            <a:off x="2009290" y="281259"/>
            <a:ext cx="8295653" cy="1190239"/>
            <a:chOff x="2009290" y="281259"/>
            <a:chExt cx="8295653" cy="1190239"/>
          </a:xfrm>
        </p:grpSpPr>
        <p:pic>
          <p:nvPicPr>
            <p:cNvPr id="5" name="Imagen 4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9290" y="281259"/>
              <a:ext cx="2002971" cy="795383"/>
            </a:xfrm>
            <a:prstGeom prst="rect">
              <a:avLst/>
            </a:prstGeom>
          </p:spPr>
        </p:pic>
        <p:pic>
          <p:nvPicPr>
            <p:cNvPr id="6" name="Imagen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9621" y="281259"/>
              <a:ext cx="2553653" cy="841104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2074" y="289220"/>
              <a:ext cx="1432869" cy="1182278"/>
            </a:xfrm>
            <a:prstGeom prst="rect">
              <a:avLst/>
            </a:prstGeom>
          </p:spPr>
        </p:pic>
      </p:grpSp>
      <p:sp>
        <p:nvSpPr>
          <p:cNvPr id="7" name="Rectángulo 6"/>
          <p:cNvSpPr/>
          <p:nvPr/>
        </p:nvSpPr>
        <p:spPr>
          <a:xfrm>
            <a:off x="8872074" y="5731022"/>
            <a:ext cx="2176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dirty="0"/>
              <a:t>APOYO EN BIOLOGÍA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2261" y="2357845"/>
            <a:ext cx="4081190" cy="399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4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6578" y="1471498"/>
            <a:ext cx="10515600" cy="50468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 smtClean="0"/>
              <a:t>Síntomas del coronavirus: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 smtClean="0"/>
              <a:t>Los pacientes afectados presentan síntomas parecidos a los de la gripe; fiebre, tos seca, cansancio, dificultad para respirar. 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 smtClean="0"/>
              <a:t>En casos severos (personas con las defensas bajas), se desarrolla neumonía e insuficiencia renal aguda. </a:t>
            </a:r>
          </a:p>
          <a:p>
            <a:pPr marL="0" indent="0">
              <a:buNone/>
            </a:pPr>
            <a:r>
              <a:rPr lang="es-CL" dirty="0" smtClean="0"/>
              <a:t>El agravamiento, generalmente los lleva a la muerte.</a:t>
            </a:r>
            <a:endParaRPr lang="es-CL" dirty="0" smtClean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grpSp>
        <p:nvGrpSpPr>
          <p:cNvPr id="5" name="Grupo 4"/>
          <p:cNvGrpSpPr/>
          <p:nvPr/>
        </p:nvGrpSpPr>
        <p:grpSpPr>
          <a:xfrm>
            <a:off x="2009290" y="281259"/>
            <a:ext cx="8295653" cy="1190239"/>
            <a:chOff x="2009290" y="281259"/>
            <a:chExt cx="8295653" cy="1190239"/>
          </a:xfrm>
        </p:grpSpPr>
        <p:pic>
          <p:nvPicPr>
            <p:cNvPr id="6" name="Imagen 5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9290" y="281259"/>
              <a:ext cx="2002971" cy="795383"/>
            </a:xfrm>
            <a:prstGeom prst="rect">
              <a:avLst/>
            </a:prstGeom>
          </p:spPr>
        </p:pic>
        <p:pic>
          <p:nvPicPr>
            <p:cNvPr id="7" name="Imagen 6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9621" y="281259"/>
              <a:ext cx="2553653" cy="841104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2074" y="289220"/>
              <a:ext cx="1432869" cy="11822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574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6578" y="1471497"/>
            <a:ext cx="10515600" cy="48770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L" dirty="0" smtClean="0"/>
              <a:t>Actualmente no existe una vacuna para este virus. </a:t>
            </a:r>
            <a:endParaRPr lang="es-CL" dirty="0"/>
          </a:p>
          <a:p>
            <a:pPr marL="0" indent="0">
              <a:buNone/>
            </a:pPr>
            <a:r>
              <a:rPr lang="es-CL" dirty="0" smtClean="0"/>
              <a:t>La enfermedad tiene un periodo de incubación de 2-14 días (antes de presentar los síntomas). 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 smtClean="0"/>
              <a:t>Aún no se sabe si el paciente es contagioso solo cuando presenta los síntomas o si puede contagiar a otras personas en el periodo de incubación. </a:t>
            </a:r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r>
              <a:rPr lang="es-CL" dirty="0" smtClean="0"/>
              <a:t>Debido al crecimiento exponencial de casos infectados por Covid-19 (coronavirus), en China, la ciudad de Wuhan ha sido puesta en cuarentena, desde el 23 de enero 2020. </a:t>
            </a:r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grpSp>
        <p:nvGrpSpPr>
          <p:cNvPr id="5" name="Grupo 4"/>
          <p:cNvGrpSpPr/>
          <p:nvPr/>
        </p:nvGrpSpPr>
        <p:grpSpPr>
          <a:xfrm>
            <a:off x="2009290" y="281259"/>
            <a:ext cx="8295653" cy="1190239"/>
            <a:chOff x="2009290" y="281259"/>
            <a:chExt cx="8295653" cy="1190239"/>
          </a:xfrm>
        </p:grpSpPr>
        <p:pic>
          <p:nvPicPr>
            <p:cNvPr id="6" name="Imagen 5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9290" y="281259"/>
              <a:ext cx="2002971" cy="795383"/>
            </a:xfrm>
            <a:prstGeom prst="rect">
              <a:avLst/>
            </a:prstGeom>
          </p:spPr>
        </p:pic>
        <p:pic>
          <p:nvPicPr>
            <p:cNvPr id="7" name="Imagen 6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9621" y="281259"/>
              <a:ext cx="2553653" cy="841104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2074" y="289220"/>
              <a:ext cx="1432869" cy="11822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496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695405" y="1994012"/>
            <a:ext cx="5423264" cy="40233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 smtClean="0"/>
              <a:t>La disputa por confirmar quién es el huésped intermediario de este virus continua.</a:t>
            </a:r>
          </a:p>
          <a:p>
            <a:pPr marL="0" indent="0">
              <a:buNone/>
            </a:pPr>
            <a:endParaRPr lang="es-CL" dirty="0" smtClean="0"/>
          </a:p>
          <a:p>
            <a:pPr marL="0" indent="0" algn="ctr">
              <a:buNone/>
            </a:pPr>
            <a:r>
              <a:rPr lang="es-CL" dirty="0" smtClean="0"/>
              <a:t>Según un análisis genómico, parece que las serpientes en el área de Wuhan son el reservorio de animales salvajes más probable para el virus Covid-19. </a:t>
            </a: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grpSp>
        <p:nvGrpSpPr>
          <p:cNvPr id="5" name="Grupo 4"/>
          <p:cNvGrpSpPr/>
          <p:nvPr/>
        </p:nvGrpSpPr>
        <p:grpSpPr>
          <a:xfrm>
            <a:off x="2009290" y="281259"/>
            <a:ext cx="8295653" cy="1190239"/>
            <a:chOff x="2009290" y="281259"/>
            <a:chExt cx="8295653" cy="1190239"/>
          </a:xfrm>
        </p:grpSpPr>
        <p:pic>
          <p:nvPicPr>
            <p:cNvPr id="6" name="Imagen 5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9290" y="281259"/>
              <a:ext cx="2002971" cy="795383"/>
            </a:xfrm>
            <a:prstGeom prst="rect">
              <a:avLst/>
            </a:prstGeom>
          </p:spPr>
        </p:pic>
        <p:pic>
          <p:nvPicPr>
            <p:cNvPr id="7" name="Imagen 6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9621" y="281259"/>
              <a:ext cx="2553653" cy="841104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2074" y="289220"/>
              <a:ext cx="1432869" cy="1182278"/>
            </a:xfrm>
            <a:prstGeom prst="rect">
              <a:avLst/>
            </a:prstGeom>
          </p:spPr>
        </p:pic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99" y="1471498"/>
            <a:ext cx="3583351" cy="506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60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6578" y="1619794"/>
            <a:ext cx="10515600" cy="56170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CL" dirty="0"/>
              <a:t>Actualmente (20-03-2020) en algunos países, las cifras de infectados es</a:t>
            </a:r>
            <a:r>
              <a:rPr lang="es-CL" dirty="0" smtClean="0"/>
              <a:t>:</a:t>
            </a: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grpSp>
        <p:nvGrpSpPr>
          <p:cNvPr id="5" name="Grupo 4"/>
          <p:cNvGrpSpPr/>
          <p:nvPr/>
        </p:nvGrpSpPr>
        <p:grpSpPr>
          <a:xfrm>
            <a:off x="2009290" y="281259"/>
            <a:ext cx="8295653" cy="1190239"/>
            <a:chOff x="2009290" y="281259"/>
            <a:chExt cx="8295653" cy="1190239"/>
          </a:xfrm>
        </p:grpSpPr>
        <p:pic>
          <p:nvPicPr>
            <p:cNvPr id="6" name="Imagen 5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9290" y="281259"/>
              <a:ext cx="2002971" cy="795383"/>
            </a:xfrm>
            <a:prstGeom prst="rect">
              <a:avLst/>
            </a:prstGeom>
          </p:spPr>
        </p:pic>
        <p:pic>
          <p:nvPicPr>
            <p:cNvPr id="7" name="Imagen 6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9621" y="281259"/>
              <a:ext cx="2553653" cy="841104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2074" y="289220"/>
              <a:ext cx="1432869" cy="1182278"/>
            </a:xfrm>
            <a:prstGeom prst="rect">
              <a:avLst/>
            </a:prstGeom>
          </p:spPr>
        </p:pic>
      </p:grpSp>
      <p:pic>
        <p:nvPicPr>
          <p:cNvPr id="4" name="Imagen 3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34" y="2181496"/>
            <a:ext cx="10246126" cy="4532813"/>
          </a:xfrm>
          <a:prstGeom prst="rect">
            <a:avLst/>
          </a:prstGeom>
        </p:spPr>
      </p:pic>
      <p:pic>
        <p:nvPicPr>
          <p:cNvPr id="10" name="Imagen 9" descr="Recorte de pantalla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" t="38898" r="84880" b="23656"/>
          <a:stretch/>
        </p:blipFill>
        <p:spPr>
          <a:xfrm>
            <a:off x="953589" y="4421776"/>
            <a:ext cx="1478280" cy="1685109"/>
          </a:xfrm>
          <a:prstGeom prst="rect">
            <a:avLst/>
          </a:prstGeom>
        </p:spPr>
      </p:pic>
      <p:sp>
        <p:nvSpPr>
          <p:cNvPr id="11" name="Elipse 10"/>
          <p:cNvSpPr/>
          <p:nvPr/>
        </p:nvSpPr>
        <p:spPr>
          <a:xfrm>
            <a:off x="922020" y="4632960"/>
            <a:ext cx="998220" cy="33528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ln w="12700">
                <a:solidFill>
                  <a:schemeClr val="tx1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43642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640541"/>
            <a:ext cx="10515600" cy="9981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 smtClean="0"/>
              <a:t>El Covid-19 (coronavirus), ya es una pandemia.</a:t>
            </a:r>
            <a:endParaRPr lang="es-CL" dirty="0"/>
          </a:p>
        </p:txBody>
      </p:sp>
      <p:pic>
        <p:nvPicPr>
          <p:cNvPr id="5122" name="Picture 2" descr="Resultado de imagen para que es epidem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54"/>
          <a:stretch/>
        </p:blipFill>
        <p:spPr bwMode="auto">
          <a:xfrm>
            <a:off x="1113294" y="2383495"/>
            <a:ext cx="5986753" cy="401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o 4"/>
          <p:cNvGrpSpPr/>
          <p:nvPr/>
        </p:nvGrpSpPr>
        <p:grpSpPr>
          <a:xfrm>
            <a:off x="2009290" y="281259"/>
            <a:ext cx="8295653" cy="1190239"/>
            <a:chOff x="2009290" y="281259"/>
            <a:chExt cx="8295653" cy="1190239"/>
          </a:xfrm>
        </p:grpSpPr>
        <p:pic>
          <p:nvPicPr>
            <p:cNvPr id="6" name="Imagen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9290" y="281259"/>
              <a:ext cx="2002971" cy="795383"/>
            </a:xfrm>
            <a:prstGeom prst="rect">
              <a:avLst/>
            </a:prstGeom>
          </p:spPr>
        </p:pic>
        <p:pic>
          <p:nvPicPr>
            <p:cNvPr id="7" name="Imagen 6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9621" y="281259"/>
              <a:ext cx="2553653" cy="841104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2074" y="289220"/>
              <a:ext cx="1432869" cy="1182278"/>
            </a:xfrm>
            <a:prstGeom prst="rect">
              <a:avLst/>
            </a:prstGeom>
          </p:spPr>
        </p:pic>
      </p:grpSp>
      <p:sp>
        <p:nvSpPr>
          <p:cNvPr id="9" name="Marcador de contenido 2"/>
          <p:cNvSpPr txBox="1">
            <a:spLocks/>
          </p:cNvSpPr>
          <p:nvPr/>
        </p:nvSpPr>
        <p:spPr>
          <a:xfrm>
            <a:off x="8323729" y="2807739"/>
            <a:ext cx="2635624" cy="3068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dirty="0" smtClean="0"/>
              <a:t>La OMS anunció el 11 de marzo que el brote de </a:t>
            </a:r>
            <a:r>
              <a:rPr lang="es-MX" b="1" dirty="0" smtClean="0"/>
              <a:t>covid</a:t>
            </a:r>
            <a:r>
              <a:rPr lang="es-MX" dirty="0" smtClean="0"/>
              <a:t>-</a:t>
            </a:r>
            <a:r>
              <a:rPr lang="es-MX" b="1" dirty="0" smtClean="0"/>
              <a:t>19</a:t>
            </a:r>
            <a:r>
              <a:rPr lang="es-MX" dirty="0" smtClean="0"/>
              <a:t> </a:t>
            </a:r>
            <a:br>
              <a:rPr lang="es-MX" dirty="0" smtClean="0"/>
            </a:br>
            <a:r>
              <a:rPr lang="es-MX" dirty="0" smtClean="0"/>
              <a:t>ya podía considerarse una </a:t>
            </a:r>
            <a:r>
              <a:rPr lang="es-MX" b="1" dirty="0" smtClean="0"/>
              <a:t>pandemia</a:t>
            </a:r>
            <a:r>
              <a:rPr lang="es-MX" dirty="0" smtClean="0"/>
              <a:t>. </a:t>
            </a:r>
            <a:r>
              <a:rPr lang="es-CL" dirty="0" smtClean="0"/>
              <a:t>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40117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07572" y="1477287"/>
            <a:ext cx="10515600" cy="561702"/>
          </a:xfrm>
        </p:spPr>
        <p:txBody>
          <a:bodyPr/>
          <a:lstStyle/>
          <a:p>
            <a:pPr marL="0" indent="0">
              <a:buNone/>
            </a:pPr>
            <a:r>
              <a:rPr lang="es-CL" dirty="0" smtClean="0"/>
              <a:t>¿Qué debo hacer para evitar el contagio de Covid-19?</a:t>
            </a:r>
            <a:endParaRPr lang="es-CL" dirty="0" smtClean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grpSp>
        <p:nvGrpSpPr>
          <p:cNvPr id="5" name="Grupo 4"/>
          <p:cNvGrpSpPr/>
          <p:nvPr/>
        </p:nvGrpSpPr>
        <p:grpSpPr>
          <a:xfrm>
            <a:off x="2009290" y="281259"/>
            <a:ext cx="8295653" cy="1190239"/>
            <a:chOff x="2009290" y="281259"/>
            <a:chExt cx="8295653" cy="1190239"/>
          </a:xfrm>
        </p:grpSpPr>
        <p:pic>
          <p:nvPicPr>
            <p:cNvPr id="6" name="Imagen 5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9290" y="281259"/>
              <a:ext cx="2002971" cy="795383"/>
            </a:xfrm>
            <a:prstGeom prst="rect">
              <a:avLst/>
            </a:prstGeom>
          </p:spPr>
        </p:pic>
        <p:pic>
          <p:nvPicPr>
            <p:cNvPr id="7" name="Imagen 6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9621" y="281259"/>
              <a:ext cx="2553653" cy="841104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2074" y="289220"/>
              <a:ext cx="1432869" cy="1182278"/>
            </a:xfrm>
            <a:prstGeom prst="rect">
              <a:avLst/>
            </a:prstGeom>
          </p:spPr>
        </p:pic>
      </p:grpSp>
      <p:sp>
        <p:nvSpPr>
          <p:cNvPr id="13" name="Marcador de contenido 2"/>
          <p:cNvSpPr txBox="1">
            <a:spLocks/>
          </p:cNvSpPr>
          <p:nvPr/>
        </p:nvSpPr>
        <p:spPr>
          <a:xfrm>
            <a:off x="1103917" y="2161076"/>
            <a:ext cx="2114005" cy="7322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CL" dirty="0" smtClean="0"/>
              <a:t>Estornuda o tose en el pliego de tu codo.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CL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s-CL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622" y="2893314"/>
            <a:ext cx="2886075" cy="1590675"/>
          </a:xfrm>
          <a:prstGeom prst="rect">
            <a:avLst/>
          </a:prstGeom>
        </p:spPr>
      </p:pic>
      <p:sp>
        <p:nvSpPr>
          <p:cNvPr id="16" name="Marcador de contenido 2"/>
          <p:cNvSpPr txBox="1">
            <a:spLocks/>
          </p:cNvSpPr>
          <p:nvPr/>
        </p:nvSpPr>
        <p:spPr>
          <a:xfrm>
            <a:off x="4394975" y="2055479"/>
            <a:ext cx="2540111" cy="9697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CL" sz="2000" dirty="0" smtClean="0"/>
              <a:t>Lava tus manos, durante 30 segundos con agua y jabón.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CL" sz="2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s-CL" sz="2000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9110" y="3025187"/>
            <a:ext cx="2952750" cy="1552575"/>
          </a:xfrm>
          <a:prstGeom prst="rect">
            <a:avLst/>
          </a:prstGeom>
        </p:spPr>
      </p:pic>
      <p:sp>
        <p:nvSpPr>
          <p:cNvPr id="18" name="Marcador de contenido 2"/>
          <p:cNvSpPr txBox="1">
            <a:spLocks/>
          </p:cNvSpPr>
          <p:nvPr/>
        </p:nvSpPr>
        <p:spPr>
          <a:xfrm>
            <a:off x="8012364" y="2064425"/>
            <a:ext cx="2540111" cy="9697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000" dirty="0" smtClean="0"/>
              <a:t>Evita </a:t>
            </a:r>
            <a:r>
              <a:rPr lang="es-MX" sz="2000" dirty="0"/>
              <a:t>el contacto </a:t>
            </a:r>
            <a:r>
              <a:rPr lang="es-MX" sz="2000" dirty="0" smtClean="0"/>
              <a:t>directo con otras personas</a:t>
            </a:r>
            <a:endParaRPr lang="es-CL" sz="2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s-CL" sz="2000" dirty="0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5590" y="2893314"/>
            <a:ext cx="2447925" cy="1866900"/>
          </a:xfrm>
          <a:prstGeom prst="rect">
            <a:avLst/>
          </a:prstGeom>
        </p:spPr>
      </p:pic>
      <p:sp>
        <p:nvSpPr>
          <p:cNvPr id="21" name="Marcador de contenido 2"/>
          <p:cNvSpPr txBox="1">
            <a:spLocks/>
          </p:cNvSpPr>
          <p:nvPr/>
        </p:nvSpPr>
        <p:spPr>
          <a:xfrm>
            <a:off x="1103917" y="5403455"/>
            <a:ext cx="1987012" cy="9697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000" dirty="0" smtClean="0"/>
              <a:t>Distancia de 1 </a:t>
            </a:r>
            <a:r>
              <a:rPr lang="es-MX" sz="2000" dirty="0"/>
              <a:t>metro entre personas</a:t>
            </a:r>
            <a:endParaRPr lang="es-CL" sz="2000" dirty="0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7922" y="5216227"/>
            <a:ext cx="2144623" cy="1344165"/>
          </a:xfrm>
          <a:prstGeom prst="rect">
            <a:avLst/>
          </a:prstGeom>
        </p:spPr>
      </p:pic>
      <p:sp>
        <p:nvSpPr>
          <p:cNvPr id="24" name="Marcador de contenido 2"/>
          <p:cNvSpPr txBox="1">
            <a:spLocks/>
          </p:cNvSpPr>
          <p:nvPr/>
        </p:nvSpPr>
        <p:spPr>
          <a:xfrm>
            <a:off x="6396447" y="5403455"/>
            <a:ext cx="1987012" cy="9697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000" dirty="0" smtClean="0"/>
              <a:t>Si no es realmente necesario, No salgas de casa.</a:t>
            </a:r>
            <a:endParaRPr lang="es-CL" sz="2000" dirty="0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28849" y="5204001"/>
            <a:ext cx="2038292" cy="135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5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2009290" y="281259"/>
            <a:ext cx="8295653" cy="1190239"/>
            <a:chOff x="2009290" y="281259"/>
            <a:chExt cx="8295653" cy="1190239"/>
          </a:xfrm>
        </p:grpSpPr>
        <p:pic>
          <p:nvPicPr>
            <p:cNvPr id="6" name="Imagen 5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9290" y="281259"/>
              <a:ext cx="2002971" cy="795383"/>
            </a:xfrm>
            <a:prstGeom prst="rect">
              <a:avLst/>
            </a:prstGeom>
          </p:spPr>
        </p:pic>
        <p:pic>
          <p:nvPicPr>
            <p:cNvPr id="7" name="Imagen 6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9621" y="281259"/>
              <a:ext cx="2553653" cy="841104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2074" y="289220"/>
              <a:ext cx="1432869" cy="1182278"/>
            </a:xfrm>
            <a:prstGeom prst="rect">
              <a:avLst/>
            </a:prstGeom>
          </p:spPr>
        </p:pic>
      </p:grp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8" b="22857"/>
          <a:stretch/>
        </p:blipFill>
        <p:spPr>
          <a:xfrm>
            <a:off x="3331029" y="1332412"/>
            <a:ext cx="5085337" cy="531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84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91960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CL" sz="3600" dirty="0" smtClean="0"/>
              <a:t>RECUERDA REVISAR MATERIAL COMPLEMENTARIO EN LA PÁGINA WEB DEL CAP. </a:t>
            </a:r>
            <a:endParaRPr lang="es-CL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3892731"/>
            <a:ext cx="10515600" cy="2284232"/>
          </a:xfrm>
        </p:spPr>
        <p:txBody>
          <a:bodyPr/>
          <a:lstStyle/>
          <a:p>
            <a:pPr marL="0" indent="0" algn="ctr">
              <a:buNone/>
            </a:pPr>
            <a:r>
              <a:rPr lang="es-CL" dirty="0" smtClean="0">
                <a:hlinkClick r:id="rId2"/>
              </a:rPr>
              <a:t>www.cap.ucm.cl</a:t>
            </a:r>
            <a:endParaRPr lang="es-CL" dirty="0" smtClean="0"/>
          </a:p>
          <a:p>
            <a:pPr marL="0" indent="0" algn="ctr">
              <a:buNone/>
            </a:pPr>
            <a:endParaRPr lang="es-CL" dirty="0"/>
          </a:p>
          <a:p>
            <a:pPr marL="0" indent="0" algn="ctr">
              <a:buNone/>
            </a:pPr>
            <a:r>
              <a:rPr lang="es-CL" dirty="0" smtClean="0"/>
              <a:t>En Recursos para el aprendizaje </a:t>
            </a:r>
            <a:r>
              <a:rPr lang="es-CL" dirty="0" smtClean="0">
                <a:sym typeface="Wingdings" panose="05000000000000000000" pitchFamily="2" charset="2"/>
              </a:rPr>
              <a:t>  Apoyo en Biología</a:t>
            </a:r>
            <a:endParaRPr lang="es-CL" dirty="0"/>
          </a:p>
        </p:txBody>
      </p:sp>
      <p:grpSp>
        <p:nvGrpSpPr>
          <p:cNvPr id="4" name="Grupo 3"/>
          <p:cNvGrpSpPr/>
          <p:nvPr/>
        </p:nvGrpSpPr>
        <p:grpSpPr>
          <a:xfrm>
            <a:off x="2009290" y="281259"/>
            <a:ext cx="8295653" cy="1190239"/>
            <a:chOff x="2009290" y="281259"/>
            <a:chExt cx="8295653" cy="1190239"/>
          </a:xfrm>
        </p:grpSpPr>
        <p:pic>
          <p:nvPicPr>
            <p:cNvPr id="5" name="Imagen 4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9290" y="281259"/>
              <a:ext cx="2002971" cy="795383"/>
            </a:xfrm>
            <a:prstGeom prst="rect">
              <a:avLst/>
            </a:prstGeom>
          </p:spPr>
        </p:pic>
        <p:pic>
          <p:nvPicPr>
            <p:cNvPr id="6" name="Imagen 5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9621" y="281259"/>
              <a:ext cx="2553653" cy="841104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2074" y="289220"/>
              <a:ext cx="1432869" cy="11822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180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41863"/>
            <a:ext cx="10515600" cy="4335100"/>
          </a:xfrm>
        </p:spPr>
        <p:txBody>
          <a:bodyPr/>
          <a:lstStyle/>
          <a:p>
            <a:pPr marL="0" indent="0" algn="ctr">
              <a:buNone/>
            </a:pPr>
            <a:r>
              <a:rPr lang="es-MX" b="1" dirty="0" smtClean="0"/>
              <a:t>APOYO EN BIOLOGÍA</a:t>
            </a:r>
          </a:p>
          <a:p>
            <a:pPr marL="0" indent="0" algn="ctr">
              <a:buNone/>
            </a:pPr>
            <a:endParaRPr lang="es-MX" b="1" dirty="0"/>
          </a:p>
          <a:p>
            <a:pPr marL="0" indent="0" algn="ctr">
              <a:buNone/>
            </a:pPr>
            <a:r>
              <a:rPr lang="es-MX" b="1" dirty="0" smtClean="0"/>
              <a:t>Kellyn Rivas Vallecillo</a:t>
            </a:r>
          </a:p>
          <a:p>
            <a:pPr marL="0" indent="0" algn="ctr">
              <a:buNone/>
            </a:pPr>
            <a:endParaRPr lang="es-MX" b="1" dirty="0"/>
          </a:p>
          <a:p>
            <a:pPr marL="0" indent="0" algn="ctr">
              <a:buNone/>
            </a:pPr>
            <a:r>
              <a:rPr lang="es-MX" b="1" dirty="0" smtClean="0"/>
              <a:t>Contacto </a:t>
            </a:r>
          </a:p>
          <a:p>
            <a:pPr marL="0" indent="0" algn="ctr">
              <a:buNone/>
            </a:pPr>
            <a:r>
              <a:rPr lang="es-MX" b="1" dirty="0" smtClean="0"/>
              <a:t>correo electrónico: </a:t>
            </a:r>
            <a:r>
              <a:rPr lang="es-MX" b="1" dirty="0"/>
              <a:t>krivas@ucm.cl </a:t>
            </a:r>
            <a:endParaRPr lang="es-MX" b="1" dirty="0" smtClean="0"/>
          </a:p>
          <a:p>
            <a:pPr marL="0" indent="0" algn="ctr">
              <a:buNone/>
            </a:pPr>
            <a:r>
              <a:rPr lang="es-MX" b="1" dirty="0" smtClean="0"/>
              <a:t>MS </a:t>
            </a:r>
            <a:r>
              <a:rPr lang="es-MX" b="1" dirty="0" err="1" smtClean="0"/>
              <a:t>Teams</a:t>
            </a:r>
            <a:r>
              <a:rPr lang="es-MX" b="1" dirty="0" smtClean="0"/>
              <a:t> </a:t>
            </a:r>
            <a:r>
              <a:rPr lang="es-MX" b="1" dirty="0"/>
              <a:t>(</a:t>
            </a:r>
            <a:r>
              <a:rPr lang="es-MX" b="1" dirty="0" smtClean="0"/>
              <a:t>App): </a:t>
            </a:r>
            <a:r>
              <a:rPr lang="es-MX" b="1" dirty="0"/>
              <a:t>krivas@ucm.cl </a:t>
            </a:r>
          </a:p>
          <a:p>
            <a:pPr marL="0" indent="0" algn="ctr">
              <a:buNone/>
            </a:pPr>
            <a:endParaRPr lang="es-CL" dirty="0"/>
          </a:p>
        </p:txBody>
      </p:sp>
      <p:grpSp>
        <p:nvGrpSpPr>
          <p:cNvPr id="4" name="Grupo 3"/>
          <p:cNvGrpSpPr/>
          <p:nvPr/>
        </p:nvGrpSpPr>
        <p:grpSpPr>
          <a:xfrm>
            <a:off x="2009290" y="281259"/>
            <a:ext cx="8295653" cy="1190239"/>
            <a:chOff x="2009290" y="281259"/>
            <a:chExt cx="8295653" cy="1190239"/>
          </a:xfrm>
        </p:grpSpPr>
        <p:pic>
          <p:nvPicPr>
            <p:cNvPr id="5" name="Imagen 4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9290" y="281259"/>
              <a:ext cx="2002971" cy="795383"/>
            </a:xfrm>
            <a:prstGeom prst="rect">
              <a:avLst/>
            </a:prstGeom>
          </p:spPr>
        </p:pic>
        <p:pic>
          <p:nvPicPr>
            <p:cNvPr id="6" name="Imagen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9621" y="281259"/>
              <a:ext cx="2553653" cy="841104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2074" y="289220"/>
              <a:ext cx="1432869" cy="11822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3972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2009290" y="281259"/>
            <a:ext cx="8295653" cy="1190239"/>
            <a:chOff x="2009290" y="281259"/>
            <a:chExt cx="8295653" cy="1190239"/>
          </a:xfrm>
        </p:grpSpPr>
        <p:pic>
          <p:nvPicPr>
            <p:cNvPr id="6" name="Imagen 5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9290" y="281259"/>
              <a:ext cx="2002971" cy="795383"/>
            </a:xfrm>
            <a:prstGeom prst="rect">
              <a:avLst/>
            </a:prstGeom>
          </p:spPr>
        </p:pic>
        <p:pic>
          <p:nvPicPr>
            <p:cNvPr id="7" name="Imagen 6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9621" y="281259"/>
              <a:ext cx="2553653" cy="841104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2074" y="289220"/>
              <a:ext cx="1432869" cy="1182278"/>
            </a:xfrm>
            <a:prstGeom prst="rect">
              <a:avLst/>
            </a:prstGeom>
          </p:spPr>
        </p:pic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6853" y="2011680"/>
            <a:ext cx="5132409" cy="3567883"/>
          </a:xfrm>
          <a:prstGeom prst="rect">
            <a:avLst/>
          </a:prstGeom>
        </p:spPr>
      </p:pic>
      <p:sp>
        <p:nvSpPr>
          <p:cNvPr id="11" name="Marcador de contenido 2"/>
          <p:cNvSpPr txBox="1">
            <a:spLocks/>
          </p:cNvSpPr>
          <p:nvPr/>
        </p:nvSpPr>
        <p:spPr>
          <a:xfrm>
            <a:off x="916578" y="2011680"/>
            <a:ext cx="4373879" cy="4376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dirty="0" smtClean="0"/>
              <a:t>Mira el video </a:t>
            </a:r>
          </a:p>
          <a:p>
            <a:pPr marL="0" indent="0">
              <a:buNone/>
            </a:pPr>
            <a:r>
              <a:rPr lang="es-CL" b="1" dirty="0" smtClean="0"/>
              <a:t>¿Qué </a:t>
            </a:r>
            <a:r>
              <a:rPr lang="es-CL" b="1" dirty="0"/>
              <a:t>son los virus</a:t>
            </a:r>
            <a:r>
              <a:rPr lang="es-CL" b="1" dirty="0" smtClean="0"/>
              <a:t>? </a:t>
            </a:r>
            <a:r>
              <a:rPr lang="es-CL" dirty="0" smtClean="0"/>
              <a:t>del canal de </a:t>
            </a:r>
            <a:r>
              <a:rPr lang="es-CL" dirty="0" err="1" smtClean="0"/>
              <a:t>Youtube</a:t>
            </a:r>
            <a:r>
              <a:rPr lang="es-CL" dirty="0" smtClean="0"/>
              <a:t>: Red Mexicana de virología. 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>
                <a:hlinkClick r:id="rId6"/>
              </a:rPr>
              <a:t>https://www.youtube.com/watch?v=xzdUy2CgK54</a:t>
            </a:r>
            <a:endParaRPr lang="es-CL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4663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6578" y="1471498"/>
            <a:ext cx="10515600" cy="561702"/>
          </a:xfrm>
        </p:spPr>
        <p:txBody>
          <a:bodyPr/>
          <a:lstStyle/>
          <a:p>
            <a:pPr marL="0" indent="0">
              <a:buNone/>
            </a:pPr>
            <a:r>
              <a:rPr lang="es-CL" dirty="0" smtClean="0"/>
              <a:t>Algunos t</a:t>
            </a:r>
            <a:r>
              <a:rPr lang="es-CL" dirty="0" smtClean="0"/>
              <a:t>ipos de virus:</a:t>
            </a: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grpSp>
        <p:nvGrpSpPr>
          <p:cNvPr id="5" name="Grupo 4"/>
          <p:cNvGrpSpPr/>
          <p:nvPr/>
        </p:nvGrpSpPr>
        <p:grpSpPr>
          <a:xfrm>
            <a:off x="2009290" y="281259"/>
            <a:ext cx="8295653" cy="1190239"/>
            <a:chOff x="2009290" y="281259"/>
            <a:chExt cx="8295653" cy="1190239"/>
          </a:xfrm>
        </p:grpSpPr>
        <p:pic>
          <p:nvPicPr>
            <p:cNvPr id="6" name="Imagen 5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9290" y="281259"/>
              <a:ext cx="2002971" cy="795383"/>
            </a:xfrm>
            <a:prstGeom prst="rect">
              <a:avLst/>
            </a:prstGeom>
          </p:spPr>
        </p:pic>
        <p:pic>
          <p:nvPicPr>
            <p:cNvPr id="7" name="Imagen 6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9621" y="281259"/>
              <a:ext cx="2553653" cy="841104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2074" y="289220"/>
              <a:ext cx="1432869" cy="1182278"/>
            </a:xfrm>
            <a:prstGeom prst="rect">
              <a:avLst/>
            </a:prstGeom>
          </p:spPr>
        </p:pic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2991" y="2033200"/>
            <a:ext cx="5397095" cy="4276160"/>
          </a:xfrm>
          <a:prstGeom prst="rect">
            <a:avLst/>
          </a:prstGeom>
        </p:spPr>
      </p:pic>
      <p:sp>
        <p:nvSpPr>
          <p:cNvPr id="9" name="Marcador de contenido 2"/>
          <p:cNvSpPr txBox="1">
            <a:spLocks/>
          </p:cNvSpPr>
          <p:nvPr/>
        </p:nvSpPr>
        <p:spPr>
          <a:xfrm>
            <a:off x="8965468" y="3683725"/>
            <a:ext cx="2678950" cy="1541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CL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Investiga sus síntomas, y a quiénes afectan.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s-CL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Elipse 9"/>
          <p:cNvSpPr/>
          <p:nvPr/>
        </p:nvSpPr>
        <p:spPr>
          <a:xfrm>
            <a:off x="8673737" y="3461657"/>
            <a:ext cx="3213463" cy="18157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8873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6578" y="1471498"/>
            <a:ext cx="10515600" cy="561702"/>
          </a:xfrm>
        </p:spPr>
        <p:txBody>
          <a:bodyPr/>
          <a:lstStyle/>
          <a:p>
            <a:pPr marL="0" indent="0">
              <a:buNone/>
            </a:pPr>
            <a:r>
              <a:rPr lang="es-CL" dirty="0" smtClean="0"/>
              <a:t>Características </a:t>
            </a:r>
            <a:r>
              <a:rPr lang="es-CL" dirty="0" smtClean="0"/>
              <a:t>de los virus:</a:t>
            </a: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grpSp>
        <p:nvGrpSpPr>
          <p:cNvPr id="5" name="Grupo 4"/>
          <p:cNvGrpSpPr/>
          <p:nvPr/>
        </p:nvGrpSpPr>
        <p:grpSpPr>
          <a:xfrm>
            <a:off x="2009290" y="281259"/>
            <a:ext cx="8295653" cy="1190239"/>
            <a:chOff x="2009290" y="281259"/>
            <a:chExt cx="8295653" cy="1190239"/>
          </a:xfrm>
        </p:grpSpPr>
        <p:pic>
          <p:nvPicPr>
            <p:cNvPr id="6" name="Imagen 5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9290" y="281259"/>
              <a:ext cx="2002971" cy="795383"/>
            </a:xfrm>
            <a:prstGeom prst="rect">
              <a:avLst/>
            </a:prstGeom>
          </p:spPr>
        </p:pic>
        <p:pic>
          <p:nvPicPr>
            <p:cNvPr id="7" name="Imagen 6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9621" y="281259"/>
              <a:ext cx="2553653" cy="841104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2074" y="289220"/>
              <a:ext cx="1432869" cy="1182278"/>
            </a:xfrm>
            <a:prstGeom prst="rect">
              <a:avLst/>
            </a:prstGeom>
          </p:spPr>
        </p:pic>
      </p:grpSp>
      <p:sp>
        <p:nvSpPr>
          <p:cNvPr id="12" name="Marcador de contenido 2"/>
          <p:cNvSpPr txBox="1">
            <a:spLocks/>
          </p:cNvSpPr>
          <p:nvPr/>
        </p:nvSpPr>
        <p:spPr>
          <a:xfrm>
            <a:off x="916577" y="2428056"/>
            <a:ext cx="4948645" cy="3196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dirty="0" smtClean="0"/>
              <a:t>Mira el video </a:t>
            </a:r>
          </a:p>
          <a:p>
            <a:r>
              <a:rPr lang="es-MX" b="1" dirty="0"/>
              <a:t>Características y tipos de Virus - Biología </a:t>
            </a:r>
            <a:r>
              <a:rPr lang="es-MX" b="1" dirty="0" smtClean="0"/>
              <a:t>– </a:t>
            </a:r>
            <a:r>
              <a:rPr lang="es-MX" b="1" dirty="0" err="1" smtClean="0"/>
              <a:t>Educatina</a:t>
            </a:r>
            <a:r>
              <a:rPr lang="es-MX" b="1" dirty="0" smtClean="0"/>
              <a:t> </a:t>
            </a:r>
            <a:r>
              <a:rPr lang="es-CL" dirty="0" smtClean="0"/>
              <a:t>del canal de </a:t>
            </a:r>
            <a:r>
              <a:rPr lang="es-CL" dirty="0" err="1" smtClean="0"/>
              <a:t>Youtube</a:t>
            </a:r>
            <a:r>
              <a:rPr lang="es-CL" dirty="0" smtClean="0"/>
              <a:t>: </a:t>
            </a:r>
            <a:r>
              <a:rPr lang="es-CL" dirty="0" err="1" smtClean="0"/>
              <a:t>Educatina</a:t>
            </a:r>
            <a:endParaRPr lang="es-CL" dirty="0" smtClean="0"/>
          </a:p>
          <a:p>
            <a:endParaRPr lang="es-CL" dirty="0"/>
          </a:p>
          <a:p>
            <a:pPr marL="0" indent="0">
              <a:buNone/>
            </a:pPr>
            <a:r>
              <a:rPr lang="es-CL" dirty="0">
                <a:hlinkClick r:id="rId5"/>
              </a:rPr>
              <a:t>https://www.youtube.com/watch?v=qJ_SDLI2FzA</a:t>
            </a:r>
            <a:endParaRPr lang="es-CL" dirty="0"/>
          </a:p>
        </p:txBody>
      </p:sp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268" y="2428056"/>
            <a:ext cx="5649611" cy="300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0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41565" y="1253628"/>
            <a:ext cx="9144000" cy="1104217"/>
          </a:xfrm>
        </p:spPr>
        <p:txBody>
          <a:bodyPr/>
          <a:lstStyle/>
          <a:p>
            <a:r>
              <a:rPr lang="es-CL" dirty="0" smtClean="0"/>
              <a:t>CORONAVIRUS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16538" y="6204857"/>
            <a:ext cx="3522618" cy="359229"/>
          </a:xfrm>
        </p:spPr>
        <p:txBody>
          <a:bodyPr>
            <a:normAutofit fontScale="92500" lnSpcReduction="20000"/>
          </a:bodyPr>
          <a:lstStyle/>
          <a:p>
            <a:r>
              <a:rPr lang="es-CL" dirty="0" smtClean="0"/>
              <a:t>DOCENTE: KELLYN RIVAS</a:t>
            </a:r>
            <a:endParaRPr lang="es-CL" dirty="0"/>
          </a:p>
        </p:txBody>
      </p:sp>
      <p:grpSp>
        <p:nvGrpSpPr>
          <p:cNvPr id="9" name="Grupo 8"/>
          <p:cNvGrpSpPr/>
          <p:nvPr/>
        </p:nvGrpSpPr>
        <p:grpSpPr>
          <a:xfrm>
            <a:off x="2009290" y="281259"/>
            <a:ext cx="8295653" cy="1190239"/>
            <a:chOff x="2009290" y="281259"/>
            <a:chExt cx="8295653" cy="1190239"/>
          </a:xfrm>
        </p:grpSpPr>
        <p:pic>
          <p:nvPicPr>
            <p:cNvPr id="5" name="Imagen 4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9290" y="281259"/>
              <a:ext cx="2002971" cy="795383"/>
            </a:xfrm>
            <a:prstGeom prst="rect">
              <a:avLst/>
            </a:prstGeom>
          </p:spPr>
        </p:pic>
        <p:pic>
          <p:nvPicPr>
            <p:cNvPr id="6" name="Imagen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9621" y="281259"/>
              <a:ext cx="2553653" cy="841104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2074" y="289220"/>
              <a:ext cx="1432869" cy="1182278"/>
            </a:xfrm>
            <a:prstGeom prst="rect">
              <a:avLst/>
            </a:prstGeom>
          </p:spPr>
        </p:pic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2261" y="2357845"/>
            <a:ext cx="4070555" cy="4206241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8872074" y="5731022"/>
            <a:ext cx="2176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dirty="0"/>
              <a:t>APOYO EN BIOLOGÍA</a:t>
            </a:r>
          </a:p>
        </p:txBody>
      </p:sp>
    </p:spTree>
    <p:extLst>
      <p:ext uri="{BB962C8B-B14F-4D97-AF65-F5344CB8AC3E}">
        <p14:creationId xmlns:p14="http://schemas.microsoft.com/office/powerpoint/2010/main" val="360152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2009290" y="281259"/>
            <a:ext cx="8295653" cy="1190239"/>
            <a:chOff x="2009290" y="281259"/>
            <a:chExt cx="8295653" cy="1190239"/>
          </a:xfrm>
        </p:grpSpPr>
        <p:pic>
          <p:nvPicPr>
            <p:cNvPr id="6" name="Imagen 5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9290" y="281259"/>
              <a:ext cx="2002971" cy="795383"/>
            </a:xfrm>
            <a:prstGeom prst="rect">
              <a:avLst/>
            </a:prstGeom>
          </p:spPr>
        </p:pic>
        <p:pic>
          <p:nvPicPr>
            <p:cNvPr id="7" name="Imagen 6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9621" y="281259"/>
              <a:ext cx="2553653" cy="841104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2074" y="289220"/>
              <a:ext cx="1432869" cy="1182278"/>
            </a:xfrm>
            <a:prstGeom prst="rect">
              <a:avLst/>
            </a:prstGeom>
          </p:spPr>
        </p:pic>
      </p:grpSp>
      <p:sp>
        <p:nvSpPr>
          <p:cNvPr id="9" name="Marcador de contenido 2"/>
          <p:cNvSpPr txBox="1">
            <a:spLocks/>
          </p:cNvSpPr>
          <p:nvPr/>
        </p:nvSpPr>
        <p:spPr>
          <a:xfrm>
            <a:off x="1046031" y="2255268"/>
            <a:ext cx="4073590" cy="4443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200" dirty="0"/>
              <a:t>Los coronavirus son de una gran familia de virus, la cual su forma es más o menos ovoide. </a:t>
            </a:r>
            <a:endParaRPr lang="es-CL" sz="2200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es-CL" sz="22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CL" sz="2200" dirty="0" smtClean="0"/>
              <a:t>Se  descubrieron en la </a:t>
            </a:r>
            <a:br>
              <a:rPr lang="es-CL" sz="2200" dirty="0" smtClean="0"/>
            </a:br>
            <a:r>
              <a:rPr lang="es-CL" sz="2200" dirty="0" smtClean="0"/>
              <a:t>década de 1960 en las cavidades nasales de pacientes con resfriados. Es por ello, que se cree que estos organismos son los responsables de la mayoría de los resfriados.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CL" sz="22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65" t="9254" r="14978" b="11047"/>
          <a:stretch/>
        </p:blipFill>
        <p:spPr>
          <a:xfrm>
            <a:off x="6230982" y="1607479"/>
            <a:ext cx="4963886" cy="472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6578" y="1471498"/>
            <a:ext cx="10515600" cy="56170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CL" dirty="0" smtClean="0"/>
              <a:t>Los síntomas más comunes son: fiebre e inflamación aguda de las adenoides. </a:t>
            </a:r>
            <a:endParaRPr lang="es-CL" dirty="0" smtClean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grpSp>
        <p:nvGrpSpPr>
          <p:cNvPr id="5" name="Grupo 4"/>
          <p:cNvGrpSpPr/>
          <p:nvPr/>
        </p:nvGrpSpPr>
        <p:grpSpPr>
          <a:xfrm>
            <a:off x="2009290" y="281259"/>
            <a:ext cx="8295653" cy="1190239"/>
            <a:chOff x="2009290" y="281259"/>
            <a:chExt cx="8295653" cy="1190239"/>
          </a:xfrm>
        </p:grpSpPr>
        <p:pic>
          <p:nvPicPr>
            <p:cNvPr id="6" name="Imagen 5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9290" y="281259"/>
              <a:ext cx="2002971" cy="795383"/>
            </a:xfrm>
            <a:prstGeom prst="rect">
              <a:avLst/>
            </a:prstGeom>
          </p:spPr>
        </p:pic>
        <p:pic>
          <p:nvPicPr>
            <p:cNvPr id="7" name="Imagen 6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9621" y="281259"/>
              <a:ext cx="2553653" cy="841104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2074" y="289220"/>
              <a:ext cx="1432869" cy="1182278"/>
            </a:xfrm>
            <a:prstGeom prst="rect">
              <a:avLst/>
            </a:prstGeom>
          </p:spPr>
        </p:pic>
      </p:grp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6" t="8571" r="16894" b="11238"/>
          <a:stretch/>
        </p:blipFill>
        <p:spPr>
          <a:xfrm>
            <a:off x="3605348" y="2131430"/>
            <a:ext cx="4598127" cy="449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03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71154" y="2129246"/>
            <a:ext cx="10058400" cy="35922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 smtClean="0"/>
              <a:t>Los coronavirus generalmente infectan animales, mamíferos o aves. Pero han adquirido la capacidad de evolucionar, por lo que logran moverse al ser humano.</a:t>
            </a:r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r>
              <a:rPr lang="es-CL" dirty="0" smtClean="0"/>
              <a:t>En vacas y cerdos causan patologías que se manifiestan con diarrea. </a:t>
            </a:r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r>
              <a:rPr lang="es-CL" dirty="0" smtClean="0"/>
              <a:t>En aves causan enfermedades respiratorias. </a:t>
            </a:r>
            <a:endParaRPr lang="es-CL" dirty="0" smtClean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grpSp>
        <p:nvGrpSpPr>
          <p:cNvPr id="5" name="Grupo 4"/>
          <p:cNvGrpSpPr/>
          <p:nvPr/>
        </p:nvGrpSpPr>
        <p:grpSpPr>
          <a:xfrm>
            <a:off x="2009290" y="281259"/>
            <a:ext cx="8295653" cy="1190239"/>
            <a:chOff x="2009290" y="281259"/>
            <a:chExt cx="8295653" cy="1190239"/>
          </a:xfrm>
        </p:grpSpPr>
        <p:pic>
          <p:nvPicPr>
            <p:cNvPr id="6" name="Imagen 5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9290" y="281259"/>
              <a:ext cx="2002971" cy="795383"/>
            </a:xfrm>
            <a:prstGeom prst="rect">
              <a:avLst/>
            </a:prstGeom>
          </p:spPr>
        </p:pic>
        <p:pic>
          <p:nvPicPr>
            <p:cNvPr id="7" name="Imagen 6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9621" y="281259"/>
              <a:ext cx="2553653" cy="841104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2074" y="289220"/>
              <a:ext cx="1432869" cy="11822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209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53588" y="2790845"/>
            <a:ext cx="2338253" cy="35054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L" dirty="0" smtClean="0"/>
              <a:t>Hasta la fecha (febrero 2020),  se conocen siete cepas de coronavirus capaces de infectar humanos:</a:t>
            </a:r>
            <a:endParaRPr lang="es-CL" dirty="0" smtClean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grpSp>
        <p:nvGrpSpPr>
          <p:cNvPr id="5" name="Grupo 4"/>
          <p:cNvGrpSpPr/>
          <p:nvPr/>
        </p:nvGrpSpPr>
        <p:grpSpPr>
          <a:xfrm>
            <a:off x="2009290" y="281259"/>
            <a:ext cx="8295653" cy="1190239"/>
            <a:chOff x="2009290" y="281259"/>
            <a:chExt cx="8295653" cy="1190239"/>
          </a:xfrm>
        </p:grpSpPr>
        <p:pic>
          <p:nvPicPr>
            <p:cNvPr id="6" name="Imagen 5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9290" y="281259"/>
              <a:ext cx="2002971" cy="795383"/>
            </a:xfrm>
            <a:prstGeom prst="rect">
              <a:avLst/>
            </a:prstGeom>
          </p:spPr>
        </p:pic>
        <p:pic>
          <p:nvPicPr>
            <p:cNvPr id="7" name="Imagen 6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9621" y="281259"/>
              <a:ext cx="2553653" cy="841104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2074" y="289220"/>
              <a:ext cx="1432869" cy="1182278"/>
            </a:xfrm>
            <a:prstGeom prst="rect">
              <a:avLst/>
            </a:prstGeom>
          </p:spPr>
        </p:pic>
      </p:grp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10"/>
          <a:stretch/>
        </p:blipFill>
        <p:spPr>
          <a:xfrm>
            <a:off x="4285598" y="1471498"/>
            <a:ext cx="3987076" cy="519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08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537</Words>
  <Application>Microsoft Office PowerPoint</Application>
  <PresentationFormat>Panorámica</PresentationFormat>
  <Paragraphs>63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Tema de Office</vt:lpstr>
      <vt:lpstr>LOS VIRUS</vt:lpstr>
      <vt:lpstr>Presentación de PowerPoint</vt:lpstr>
      <vt:lpstr>Presentación de PowerPoint</vt:lpstr>
      <vt:lpstr>Presentación de PowerPoint</vt:lpstr>
      <vt:lpstr>CORONAVIRUS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RECUERDA REVISAR MATERIAL COMPLEMENTARIO EN LA PÁGINA WEB DEL CAP.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MEMBRANA CELULAR</dc:title>
  <dc:creator>Kellyn G. Rivas Vallecillo</dc:creator>
  <cp:lastModifiedBy>Kellyn G. Rivas Vallecillo</cp:lastModifiedBy>
  <cp:revision>31</cp:revision>
  <dcterms:created xsi:type="dcterms:W3CDTF">2020-03-20T16:27:17Z</dcterms:created>
  <dcterms:modified xsi:type="dcterms:W3CDTF">2020-03-21T01:14:03Z</dcterms:modified>
</cp:coreProperties>
</file>