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68" r:id="rId4"/>
    <p:sldId id="282" r:id="rId5"/>
    <p:sldId id="283" r:id="rId6"/>
    <p:sldId id="278"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934"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A8E5-63B1-4EBA-B441-F0CAAD4C573F}" type="datetimeFigureOut">
              <a:rPr lang="es-CL" smtClean="0"/>
              <a:t>30-03-2020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EDC2F-4517-4B18-BFB6-7F0C2F20E0EC}" type="slidenum">
              <a:rPr lang="es-CL" smtClean="0"/>
              <a:t>‹Nº›</a:t>
            </a:fld>
            <a:endParaRPr lang="es-CL"/>
          </a:p>
        </p:txBody>
      </p:sp>
    </p:spTree>
    <p:extLst>
      <p:ext uri="{BB962C8B-B14F-4D97-AF65-F5344CB8AC3E}">
        <p14:creationId xmlns:p14="http://schemas.microsoft.com/office/powerpoint/2010/main" val="72176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600" b="1" dirty="0" smtClean="0">
                <a:latin typeface="Arial" panose="020B0604020202020204" pitchFamily="34" charset="0"/>
                <a:cs typeface="Arial" panose="020B0604020202020204" pitchFamily="34" charset="0"/>
              </a:rPr>
              <a:t>Descripción</a:t>
            </a:r>
            <a:r>
              <a:rPr lang="es-CL" sz="1600" b="1" baseline="0" dirty="0" smtClean="0">
                <a:latin typeface="Arial" panose="020B0604020202020204" pitchFamily="34" charset="0"/>
                <a:cs typeface="Arial" panose="020B0604020202020204" pitchFamily="34" charset="0"/>
              </a:rPr>
              <a:t> de la imagen:  </a:t>
            </a:r>
            <a:r>
              <a:rPr lang="es-CL" sz="1600" baseline="0" dirty="0" smtClean="0">
                <a:latin typeface="Arial" panose="020B0604020202020204" pitchFamily="34" charset="0"/>
                <a:cs typeface="Arial" panose="020B0604020202020204" pitchFamily="34" charset="0"/>
              </a:rPr>
              <a:t>Se observa una fotografía de una marcha en donde principalmente participan jóvenes, la marcha está asociada a la situación educacional en Chile. En ella destacan tres carteles alusivos a los sellos que se colocan en los alimentos para advertir que su consumo es “alto en algo”. Estos carteles señalan “ALTO EN LUCRO”, “BAJO EN CALIDAD” y “ALTO EN SEGREGACIÓN”.</a:t>
            </a:r>
            <a:endParaRPr lang="es-CL" sz="1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97BEDC2F-4517-4B18-BFB6-7F0C2F20E0EC}" type="slidenum">
              <a:rPr lang="es-CL" smtClean="0"/>
              <a:t>3</a:t>
            </a:fld>
            <a:endParaRPr lang="es-CL"/>
          </a:p>
        </p:txBody>
      </p:sp>
    </p:spTree>
    <p:extLst>
      <p:ext uri="{BB962C8B-B14F-4D97-AF65-F5344CB8AC3E}">
        <p14:creationId xmlns:p14="http://schemas.microsoft.com/office/powerpoint/2010/main" val="15014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b="1" dirty="0" smtClean="0">
                <a:latin typeface="Arial" panose="020B0604020202020204" pitchFamily="34" charset="0"/>
                <a:cs typeface="Arial" panose="020B0604020202020204" pitchFamily="34" charset="0"/>
              </a:rPr>
              <a:t>Descripción</a:t>
            </a:r>
            <a:r>
              <a:rPr lang="es-CL" sz="1200" b="1" baseline="0" dirty="0" smtClean="0">
                <a:latin typeface="Arial" panose="020B0604020202020204" pitchFamily="34" charset="0"/>
                <a:cs typeface="Arial" panose="020B0604020202020204" pitchFamily="34" charset="0"/>
              </a:rPr>
              <a:t> de la imagen:  </a:t>
            </a:r>
            <a:r>
              <a:rPr lang="es-CL" sz="1200" b="0" baseline="0" dirty="0" smtClean="0">
                <a:latin typeface="Arial" panose="020B0604020202020204" pitchFamily="34" charset="0"/>
                <a:cs typeface="Arial" panose="020B0604020202020204" pitchFamily="34" charset="0"/>
              </a:rPr>
              <a:t>Se observa una fotografía desde el frente de una marcha estudiantil en Chile. En ella destacan dos mujeres estudiantes que tienen un puño en alto, mientras entonan un cántico asociado a la marcha. Una de ellas sostiene un cartel que dice: “NI TERRORISTAS NI DELINCUENTES, ESTUDIANTES CONSCIENTES”. </a:t>
            </a:r>
            <a:endParaRPr lang="es-CL" dirty="0"/>
          </a:p>
        </p:txBody>
      </p:sp>
      <p:sp>
        <p:nvSpPr>
          <p:cNvPr id="4" name="Marcador de número de diapositiva 3"/>
          <p:cNvSpPr>
            <a:spLocks noGrp="1"/>
          </p:cNvSpPr>
          <p:nvPr>
            <p:ph type="sldNum" sz="quarter" idx="10"/>
          </p:nvPr>
        </p:nvSpPr>
        <p:spPr/>
        <p:txBody>
          <a:bodyPr/>
          <a:lstStyle/>
          <a:p>
            <a:fld id="{97BEDC2F-4517-4B18-BFB6-7F0C2F20E0EC}" type="slidenum">
              <a:rPr lang="es-CL" smtClean="0"/>
              <a:t>4</a:t>
            </a:fld>
            <a:endParaRPr lang="es-CL"/>
          </a:p>
        </p:txBody>
      </p:sp>
    </p:spTree>
    <p:extLst>
      <p:ext uri="{BB962C8B-B14F-4D97-AF65-F5344CB8AC3E}">
        <p14:creationId xmlns:p14="http://schemas.microsoft.com/office/powerpoint/2010/main" val="26129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800" b="1" dirty="0" smtClean="0">
                <a:latin typeface="Arial" panose="020B0604020202020204" pitchFamily="34" charset="0"/>
                <a:cs typeface="Arial" panose="020B0604020202020204" pitchFamily="34" charset="0"/>
              </a:rPr>
              <a:t>Descripción</a:t>
            </a:r>
            <a:r>
              <a:rPr lang="es-CL" sz="1800" b="1" baseline="0" dirty="0" smtClean="0">
                <a:latin typeface="Arial" panose="020B0604020202020204" pitchFamily="34" charset="0"/>
                <a:cs typeface="Arial" panose="020B0604020202020204" pitchFamily="34" charset="0"/>
              </a:rPr>
              <a:t> de la imagen: </a:t>
            </a:r>
            <a:r>
              <a:rPr lang="es-CL" sz="1800" b="0" baseline="0" dirty="0" smtClean="0">
                <a:latin typeface="Arial" panose="020B0604020202020204" pitchFamily="34" charset="0"/>
                <a:cs typeface="Arial" panose="020B0604020202020204" pitchFamily="34" charset="0"/>
              </a:rPr>
              <a:t> Se observa una manifestación en las calles de la ciudad de Santiago, en ella se da énfasis a tres estudiantes que protegidos con un cartel de plástico intentan esquivar el impacto de un chorro del carro lanza aguas de carabineros, aparentemente sin éxito ya que se encuentran completamente mojados. A su alrededor se ven cinco perros callejeros que también intentan protegerse del chorro de agua y le ladran al carro policial. </a:t>
            </a:r>
            <a:endParaRPr lang="es-CL" sz="1800" dirty="0"/>
          </a:p>
        </p:txBody>
      </p:sp>
      <p:sp>
        <p:nvSpPr>
          <p:cNvPr id="4" name="Marcador de número de diapositiva 3"/>
          <p:cNvSpPr>
            <a:spLocks noGrp="1"/>
          </p:cNvSpPr>
          <p:nvPr>
            <p:ph type="sldNum" sz="quarter" idx="10"/>
          </p:nvPr>
        </p:nvSpPr>
        <p:spPr/>
        <p:txBody>
          <a:bodyPr/>
          <a:lstStyle/>
          <a:p>
            <a:fld id="{97BEDC2F-4517-4B18-BFB6-7F0C2F20E0EC}" type="slidenum">
              <a:rPr lang="es-CL" smtClean="0"/>
              <a:t>5</a:t>
            </a:fld>
            <a:endParaRPr lang="es-CL"/>
          </a:p>
        </p:txBody>
      </p:sp>
    </p:spTree>
    <p:extLst>
      <p:ext uri="{BB962C8B-B14F-4D97-AF65-F5344CB8AC3E}">
        <p14:creationId xmlns:p14="http://schemas.microsoft.com/office/powerpoint/2010/main" val="141704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98B8FD58-AF5A-4FA1-9E35-36CE5DDDB8E3}" type="datetimeFigureOut">
              <a:rPr lang="es-CL" smtClean="0"/>
              <a:t>30-03-2020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213895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8B8FD58-AF5A-4FA1-9E35-36CE5DDDB8E3}" type="datetimeFigureOut">
              <a:rPr lang="es-CL" smtClean="0"/>
              <a:t>30-03-2020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5117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8B8FD58-AF5A-4FA1-9E35-36CE5DDDB8E3}" type="datetimeFigureOut">
              <a:rPr lang="es-CL" smtClean="0"/>
              <a:t>30-03-2020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357352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8B8FD58-AF5A-4FA1-9E35-36CE5DDDB8E3}" type="datetimeFigureOut">
              <a:rPr lang="es-CL" smtClean="0"/>
              <a:t>30-03-2020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284110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8B8FD58-AF5A-4FA1-9E35-36CE5DDDB8E3}" type="datetimeFigureOut">
              <a:rPr lang="es-CL" smtClean="0"/>
              <a:t>30-03-2020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101616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8B8FD58-AF5A-4FA1-9E35-36CE5DDDB8E3}" type="datetimeFigureOut">
              <a:rPr lang="es-CL" smtClean="0"/>
              <a:t>30-03-2020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197986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8B8FD58-AF5A-4FA1-9E35-36CE5DDDB8E3}" type="datetimeFigureOut">
              <a:rPr lang="es-CL" smtClean="0"/>
              <a:t>30-03-2020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335897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8B8FD58-AF5A-4FA1-9E35-36CE5DDDB8E3}" type="datetimeFigureOut">
              <a:rPr lang="es-CL" smtClean="0"/>
              <a:t>30-03-2020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161332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B8FD58-AF5A-4FA1-9E35-36CE5DDDB8E3}" type="datetimeFigureOut">
              <a:rPr lang="es-CL" smtClean="0"/>
              <a:t>30-03-2020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101174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8B8FD58-AF5A-4FA1-9E35-36CE5DDDB8E3}" type="datetimeFigureOut">
              <a:rPr lang="es-CL" smtClean="0"/>
              <a:t>30-03-2020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404909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8B8FD58-AF5A-4FA1-9E35-36CE5DDDB8E3}" type="datetimeFigureOut">
              <a:rPr lang="es-CL" smtClean="0"/>
              <a:t>30-03-2020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48D13C4-467D-43C8-9FDF-73E9DBF157A0}" type="slidenum">
              <a:rPr lang="es-CL" smtClean="0"/>
              <a:t>‹Nº›</a:t>
            </a:fld>
            <a:endParaRPr lang="es-CL"/>
          </a:p>
        </p:txBody>
      </p:sp>
    </p:spTree>
    <p:extLst>
      <p:ext uri="{BB962C8B-B14F-4D97-AF65-F5344CB8AC3E}">
        <p14:creationId xmlns:p14="http://schemas.microsoft.com/office/powerpoint/2010/main" val="423798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8FD58-AF5A-4FA1-9E35-36CE5DDDB8E3}" type="datetimeFigureOut">
              <a:rPr lang="es-CL" smtClean="0"/>
              <a:t>30-03-2020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D13C4-467D-43C8-9FDF-73E9DBF157A0}" type="slidenum">
              <a:rPr lang="es-CL" smtClean="0"/>
              <a:t>‹Nº›</a:t>
            </a:fld>
            <a:endParaRPr lang="es-CL"/>
          </a:p>
        </p:txBody>
      </p:sp>
    </p:spTree>
    <p:extLst>
      <p:ext uri="{BB962C8B-B14F-4D97-AF65-F5344CB8AC3E}">
        <p14:creationId xmlns:p14="http://schemas.microsoft.com/office/powerpoint/2010/main" val="177507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solidFill>
                  <a:schemeClr val="tx2"/>
                </a:solidFill>
                <a:effectLst>
                  <a:outerShdw blurRad="38100" dist="38100" dir="2700000" algn="tl">
                    <a:srgbClr val="000000">
                      <a:alpha val="43137"/>
                    </a:srgbClr>
                  </a:outerShdw>
                </a:effectLst>
                <a:latin typeface="+mn-lt"/>
              </a:rPr>
              <a:t>Mi rol social</a:t>
            </a:r>
            <a:endParaRPr lang="es-CL" dirty="0">
              <a:solidFill>
                <a:schemeClr val="tx2"/>
              </a:solidFill>
              <a:effectLst>
                <a:outerShdw blurRad="38100" dist="38100" dir="2700000" algn="tl">
                  <a:srgbClr val="000000">
                    <a:alpha val="43137"/>
                  </a:srgbClr>
                </a:outerShdw>
              </a:effectLst>
              <a:latin typeface="+mn-lt"/>
            </a:endParaRPr>
          </a:p>
        </p:txBody>
      </p:sp>
      <p:sp>
        <p:nvSpPr>
          <p:cNvPr id="3" name="Subtítulo 2"/>
          <p:cNvSpPr>
            <a:spLocks noGrp="1"/>
          </p:cNvSpPr>
          <p:nvPr>
            <p:ph type="subTitle" idx="1"/>
          </p:nvPr>
        </p:nvSpPr>
        <p:spPr>
          <a:xfrm>
            <a:off x="1524000" y="4387857"/>
            <a:ext cx="9144000" cy="1655762"/>
          </a:xfrm>
        </p:spPr>
        <p:txBody>
          <a:bodyPr>
            <a:normAutofit/>
          </a:bodyPr>
          <a:lstStyle/>
          <a:p>
            <a:pPr algn="just"/>
            <a:r>
              <a:rPr lang="es-CL" dirty="0" smtClean="0">
                <a:solidFill>
                  <a:schemeClr val="tx2"/>
                </a:solidFill>
                <a:effectLst>
                  <a:outerShdw blurRad="38100" dist="38100" dir="2700000" algn="tl">
                    <a:srgbClr val="000000">
                      <a:alpha val="43137"/>
                    </a:srgbClr>
                  </a:outerShdw>
                </a:effectLst>
              </a:rPr>
              <a:t>			</a:t>
            </a:r>
            <a:endParaRPr lang="es-CL" dirty="0">
              <a:solidFill>
                <a:schemeClr val="tx2"/>
              </a:solidFill>
              <a:effectLst>
                <a:outerShdw blurRad="38100" dist="38100" dir="2700000" algn="tl">
                  <a:srgbClr val="000000">
                    <a:alpha val="43137"/>
                  </a:srgbClr>
                </a:outerShdw>
              </a:effectLst>
            </a:endParaRPr>
          </a:p>
        </p:txBody>
      </p:sp>
      <p:pic>
        <p:nvPicPr>
          <p:cNvPr id="2051"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 y="319253"/>
            <a:ext cx="1721782" cy="631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868" y="286061"/>
            <a:ext cx="2695763" cy="71724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5" descr="logo pace horizon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736" y="296863"/>
            <a:ext cx="1153289" cy="668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5254388" y="-2524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6"/>
          <p:cNvSpPr>
            <a:spLocks noChangeArrowheads="1"/>
          </p:cNvSpPr>
          <p:nvPr/>
        </p:nvSpPr>
        <p:spPr bwMode="auto">
          <a:xfrm>
            <a:off x="5254388" y="204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CL" altLang="es-CL"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753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0913"/>
            <a:ext cx="10515600" cy="739775"/>
          </a:xfrm>
        </p:spPr>
        <p:txBody>
          <a:bodyPr>
            <a:normAutofit fontScale="90000"/>
          </a:bodyPr>
          <a:lstStyle/>
          <a:p>
            <a:pPr algn="ctr"/>
            <a:r>
              <a:rPr lang="es-CL" dirty="0" smtClean="0">
                <a:solidFill>
                  <a:schemeClr val="tx2"/>
                </a:solidFill>
                <a:effectLst>
                  <a:outerShdw blurRad="38100" dist="38100" dir="2700000" algn="tl">
                    <a:srgbClr val="000000">
                      <a:alpha val="43137"/>
                    </a:srgbClr>
                  </a:outerShdw>
                </a:effectLst>
                <a:latin typeface="+mn-lt"/>
              </a:rPr>
              <a:t/>
            </a:r>
            <a:br>
              <a:rPr lang="es-CL" dirty="0" smtClean="0">
                <a:solidFill>
                  <a:schemeClr val="tx2"/>
                </a:solidFill>
                <a:effectLst>
                  <a:outerShdw blurRad="38100" dist="38100" dir="2700000" algn="tl">
                    <a:srgbClr val="000000">
                      <a:alpha val="43137"/>
                    </a:srgbClr>
                  </a:outerShdw>
                </a:effectLst>
                <a:latin typeface="+mn-lt"/>
              </a:rPr>
            </a:br>
            <a:r>
              <a:rPr lang="es-CL" dirty="0" smtClean="0">
                <a:solidFill>
                  <a:schemeClr val="tx2"/>
                </a:solidFill>
                <a:effectLst>
                  <a:outerShdw blurRad="38100" dist="38100" dir="2700000" algn="tl">
                    <a:srgbClr val="000000">
                      <a:alpha val="43137"/>
                    </a:srgbClr>
                  </a:outerShdw>
                </a:effectLst>
                <a:latin typeface="+mn-lt"/>
              </a:rPr>
              <a:t/>
            </a:r>
            <a:br>
              <a:rPr lang="es-CL" dirty="0" smtClean="0">
                <a:solidFill>
                  <a:schemeClr val="tx2"/>
                </a:solidFill>
                <a:effectLst>
                  <a:outerShdw blurRad="38100" dist="38100" dir="2700000" algn="tl">
                    <a:srgbClr val="000000">
                      <a:alpha val="43137"/>
                    </a:srgbClr>
                  </a:outerShdw>
                </a:effectLst>
                <a:latin typeface="+mn-lt"/>
              </a:rPr>
            </a:br>
            <a:r>
              <a:rPr lang="es-CL" dirty="0" smtClean="0">
                <a:solidFill>
                  <a:schemeClr val="tx2"/>
                </a:solidFill>
                <a:effectLst>
                  <a:outerShdw blurRad="38100" dist="38100" dir="2700000" algn="tl">
                    <a:srgbClr val="000000">
                      <a:alpha val="43137"/>
                    </a:srgbClr>
                  </a:outerShdw>
                </a:effectLst>
                <a:latin typeface="Bookman Old Style" panose="02050604050505020204" pitchFamily="18" charset="0"/>
              </a:rPr>
              <a:t>OBJETIVO</a:t>
            </a:r>
            <a:endParaRPr lang="es-CL" dirty="0">
              <a:solidFill>
                <a:schemeClr val="tx2"/>
              </a:solidFill>
              <a:effectLst>
                <a:outerShdw blurRad="38100" dist="38100" dir="2700000" algn="tl">
                  <a:srgbClr val="000000">
                    <a:alpha val="43137"/>
                  </a:srgbClr>
                </a:outerShdw>
              </a:effectLst>
              <a:latin typeface="Bookman Old Style" panose="02050604050505020204" pitchFamily="18" charset="0"/>
            </a:endParaRPr>
          </a:p>
        </p:txBody>
      </p:sp>
      <p:pic>
        <p:nvPicPr>
          <p:cNvPr id="10"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 y="319253"/>
            <a:ext cx="1721782" cy="6316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868" y="286061"/>
            <a:ext cx="2695763" cy="71724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5" descr="logo pace horizon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736" y="296863"/>
            <a:ext cx="1153289" cy="66833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7266" y="2458994"/>
            <a:ext cx="10686534" cy="2062103"/>
          </a:xfrm>
          <a:prstGeom prst="rect">
            <a:avLst/>
          </a:prstGeom>
        </p:spPr>
        <p:txBody>
          <a:bodyPr wrap="square">
            <a:spAutoFit/>
          </a:bodyPr>
          <a:lstStyle/>
          <a:p>
            <a:pPr algn="ctr">
              <a:spcAft>
                <a:spcPts val="0"/>
              </a:spcAft>
            </a:pPr>
            <a:endParaRPr lang="es-ES_tradnl" sz="3200" dirty="0" smtClean="0">
              <a:latin typeface="Bookman Old Style" panose="02050604050505020204" pitchFamily="18" charset="0"/>
            </a:endParaRPr>
          </a:p>
          <a:p>
            <a:pPr algn="ctr">
              <a:spcAft>
                <a:spcPts val="0"/>
              </a:spcAft>
            </a:pPr>
            <a:r>
              <a:rPr lang="es-ES_tradnl" sz="3200" dirty="0" smtClean="0">
                <a:latin typeface="Bookman Old Style" panose="02050604050505020204" pitchFamily="18" charset="0"/>
              </a:rPr>
              <a:t>Reconocer </a:t>
            </a:r>
            <a:r>
              <a:rPr lang="es-ES_tradnl" sz="3200" dirty="0">
                <a:latin typeface="Bookman Old Style" panose="02050604050505020204" pitchFamily="18" charset="0"/>
              </a:rPr>
              <a:t>el rol que se tiene como estudiante y futuro profesional en la sociedad considerando la contingencia actual</a:t>
            </a:r>
            <a:endParaRPr lang="es-CL" sz="3200"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39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805" y="0"/>
            <a:ext cx="10293432" cy="6858000"/>
          </a:xfrm>
        </p:spPr>
      </p:pic>
    </p:spTree>
    <p:extLst>
      <p:ext uri="{BB962C8B-B14F-4D97-AF65-F5344CB8AC3E}">
        <p14:creationId xmlns:p14="http://schemas.microsoft.com/office/powerpoint/2010/main" val="330902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coronavirus cov-19"/>
          <p:cNvSpPr>
            <a:spLocks noChangeAspect="1" noChangeArrowheads="1"/>
          </p:cNvSpPr>
          <p:nvPr/>
        </p:nvSpPr>
        <p:spPr bwMode="auto">
          <a:xfrm>
            <a:off x="155575" y="-144463"/>
            <a:ext cx="5998090" cy="59981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Resultado de imagen de coronavirus cov-19"/>
          <p:cNvSpPr>
            <a:spLocks noChangeAspect="1" noChangeArrowheads="1"/>
          </p:cNvSpPr>
          <p:nvPr/>
        </p:nvSpPr>
        <p:spPr bwMode="auto">
          <a:xfrm>
            <a:off x="-1160423" y="1852779"/>
            <a:ext cx="301941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de coronavirus cov-19"/>
          <p:cNvSpPr>
            <a:spLocks noChangeAspect="1" noChangeArrowheads="1"/>
          </p:cNvSpPr>
          <p:nvPr/>
        </p:nvSpPr>
        <p:spPr bwMode="auto">
          <a:xfrm>
            <a:off x="155575" y="-144463"/>
            <a:ext cx="9260274" cy="9260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073" y="-19699"/>
            <a:ext cx="9891523" cy="6877699"/>
          </a:xfrm>
          <a:prstGeom prst="rect">
            <a:avLst/>
          </a:prstGeom>
        </p:spPr>
      </p:pic>
    </p:spTree>
    <p:extLst>
      <p:ext uri="{BB962C8B-B14F-4D97-AF65-F5344CB8AC3E}">
        <p14:creationId xmlns:p14="http://schemas.microsoft.com/office/powerpoint/2010/main" val="357997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17" y="232592"/>
            <a:ext cx="12042147" cy="5944372"/>
          </a:xfrm>
        </p:spPr>
      </p:pic>
    </p:spTree>
    <p:extLst>
      <p:ext uri="{BB962C8B-B14F-4D97-AF65-F5344CB8AC3E}">
        <p14:creationId xmlns:p14="http://schemas.microsoft.com/office/powerpoint/2010/main" val="91712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0913"/>
            <a:ext cx="10515600" cy="739775"/>
          </a:xfrm>
        </p:spPr>
        <p:txBody>
          <a:bodyPr>
            <a:normAutofit fontScale="90000"/>
          </a:bodyPr>
          <a:lstStyle/>
          <a:p>
            <a:r>
              <a:rPr lang="es-CL" dirty="0" smtClean="0">
                <a:solidFill>
                  <a:schemeClr val="tx2"/>
                </a:solidFill>
                <a:effectLst>
                  <a:outerShdw blurRad="38100" dist="38100" dir="2700000" algn="tl">
                    <a:srgbClr val="000000">
                      <a:alpha val="43137"/>
                    </a:srgbClr>
                  </a:outerShdw>
                </a:effectLst>
                <a:latin typeface="+mn-lt"/>
              </a:rPr>
              <a:t/>
            </a:r>
            <a:br>
              <a:rPr lang="es-CL" dirty="0" smtClean="0">
                <a:solidFill>
                  <a:schemeClr val="tx2"/>
                </a:solidFill>
                <a:effectLst>
                  <a:outerShdw blurRad="38100" dist="38100" dir="2700000" algn="tl">
                    <a:srgbClr val="000000">
                      <a:alpha val="43137"/>
                    </a:srgbClr>
                  </a:outerShdw>
                </a:effectLst>
                <a:latin typeface="+mn-lt"/>
              </a:rPr>
            </a:br>
            <a:r>
              <a:rPr lang="es-CL" dirty="0" smtClean="0">
                <a:solidFill>
                  <a:schemeClr val="tx2"/>
                </a:solidFill>
                <a:effectLst>
                  <a:outerShdw blurRad="38100" dist="38100" dir="2700000" algn="tl">
                    <a:srgbClr val="000000">
                      <a:alpha val="43137"/>
                    </a:srgbClr>
                  </a:outerShdw>
                </a:effectLst>
                <a:latin typeface="+mn-lt"/>
              </a:rPr>
              <a:t>Actividad:</a:t>
            </a:r>
            <a:endParaRPr lang="es-CL" dirty="0">
              <a:solidFill>
                <a:schemeClr val="tx2"/>
              </a:solidFill>
              <a:effectLst>
                <a:outerShdw blurRad="38100" dist="38100" dir="2700000" algn="tl">
                  <a:srgbClr val="000000">
                    <a:alpha val="43137"/>
                  </a:srgbClr>
                </a:outerShdw>
              </a:effectLst>
              <a:latin typeface="+mn-lt"/>
            </a:endParaRPr>
          </a:p>
        </p:txBody>
      </p:sp>
      <p:pic>
        <p:nvPicPr>
          <p:cNvPr id="10" name="Image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 y="319253"/>
            <a:ext cx="1721782" cy="6316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868" y="286061"/>
            <a:ext cx="2695763" cy="71724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5" descr="logo pace horizon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736" y="296863"/>
            <a:ext cx="1153289" cy="66833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38200" y="2202873"/>
            <a:ext cx="10515600" cy="3974090"/>
          </a:xfrm>
        </p:spPr>
        <p:txBody>
          <a:bodyPr/>
          <a:lstStyle/>
          <a:p>
            <a:r>
              <a:rPr lang="es-CL" b="1" dirty="0"/>
              <a:t>A partir de </a:t>
            </a:r>
            <a:r>
              <a:rPr lang="es-CL" b="1" dirty="0" smtClean="0"/>
              <a:t>las imágenes vistas:</a:t>
            </a:r>
          </a:p>
          <a:p>
            <a:pPr marL="514350" indent="-514350">
              <a:buFont typeface="+mj-lt"/>
              <a:buAutoNum type="arabicPeriod"/>
            </a:pPr>
            <a:r>
              <a:rPr lang="es-CL" dirty="0"/>
              <a:t>E</a:t>
            </a:r>
            <a:r>
              <a:rPr lang="es-CL" dirty="0" smtClean="0"/>
              <a:t>scriba su opinión y las sensaciones que experimenta al observar estas imágenes.</a:t>
            </a:r>
          </a:p>
          <a:p>
            <a:pPr marL="514350" indent="-514350">
              <a:buFont typeface="+mj-lt"/>
              <a:buAutoNum type="arabicPeriod"/>
            </a:pPr>
            <a:r>
              <a:rPr lang="es-CL" dirty="0" smtClean="0"/>
              <a:t>Escriba cuáles cree </a:t>
            </a:r>
            <a:r>
              <a:rPr lang="es-CL" dirty="0"/>
              <a:t>U</a:t>
            </a:r>
            <a:r>
              <a:rPr lang="es-CL" dirty="0" smtClean="0"/>
              <a:t>d. que son sus potencialidades tanto personales, </a:t>
            </a:r>
            <a:r>
              <a:rPr lang="es-CL" dirty="0"/>
              <a:t>como las que </a:t>
            </a:r>
            <a:r>
              <a:rPr lang="es-CL" dirty="0" smtClean="0"/>
              <a:t>desarrollara </a:t>
            </a:r>
            <a:r>
              <a:rPr lang="es-CL" dirty="0"/>
              <a:t>en su formación como </a:t>
            </a:r>
            <a:r>
              <a:rPr lang="es-CL" dirty="0" smtClean="0"/>
              <a:t>futuro profesional.</a:t>
            </a:r>
          </a:p>
          <a:p>
            <a:pPr marL="514350" indent="-514350">
              <a:buFont typeface="+mj-lt"/>
              <a:buAutoNum type="arabicPeriod"/>
            </a:pPr>
            <a:r>
              <a:rPr lang="es-CL" dirty="0" smtClean="0"/>
              <a:t>Describa cuál </a:t>
            </a:r>
            <a:r>
              <a:rPr lang="es-CL" dirty="0"/>
              <a:t>o </a:t>
            </a:r>
            <a:r>
              <a:rPr lang="es-CL" dirty="0" smtClean="0"/>
              <a:t>cuáles cree Ud. que pueden </a:t>
            </a:r>
            <a:r>
              <a:rPr lang="es-CL" dirty="0"/>
              <a:t>ser sus aportes </a:t>
            </a:r>
            <a:r>
              <a:rPr lang="es-CL" dirty="0" smtClean="0"/>
              <a:t>sociales, tomando en cuenta la realidad nacional.</a:t>
            </a:r>
            <a:endParaRPr lang="es-CL" dirty="0"/>
          </a:p>
        </p:txBody>
      </p:sp>
    </p:spTree>
    <p:extLst>
      <p:ext uri="{BB962C8B-B14F-4D97-AF65-F5344CB8AC3E}">
        <p14:creationId xmlns:p14="http://schemas.microsoft.com/office/powerpoint/2010/main" val="24768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10770</TotalTime>
  <Words>311</Words>
  <Application>Microsoft Office PowerPoint</Application>
  <PresentationFormat>Panorámica</PresentationFormat>
  <Paragraphs>17</Paragraphs>
  <Slides>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Bookman Old Style</vt:lpstr>
      <vt:lpstr>Calibri</vt:lpstr>
      <vt:lpstr>Calibri Light</vt:lpstr>
      <vt:lpstr>Times New Roman</vt:lpstr>
      <vt:lpstr>Tema de Office</vt:lpstr>
      <vt:lpstr>Mi rol social</vt:lpstr>
      <vt:lpstr>  OBJETIVO</vt:lpstr>
      <vt:lpstr>Presentación de PowerPoint</vt:lpstr>
      <vt:lpstr>Presentación de PowerPoint</vt:lpstr>
      <vt:lpstr>Presentación de PowerPoint</vt:lpstr>
      <vt:lpstr> Actividad: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semana comienz@</dc:title>
  <dc:creator>Francisca S. Molina Farias</dc:creator>
  <cp:lastModifiedBy>Romina P. Gutierrez Zuñiga</cp:lastModifiedBy>
  <cp:revision>51</cp:revision>
  <dcterms:created xsi:type="dcterms:W3CDTF">2020-01-16T11:05:14Z</dcterms:created>
  <dcterms:modified xsi:type="dcterms:W3CDTF">2020-03-30T22:28:09Z</dcterms:modified>
</cp:coreProperties>
</file>