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3" r:id="rId11"/>
    <p:sldId id="267" r:id="rId1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012AA1-CB3A-5D44-D8AA-50ACACFDAC8D}" v="1555" dt="2020-03-20T19:05:17.135"/>
    <p1510:client id="{FE21266A-80B4-19C4-21C2-ECBEBFA23F62}" v="2529" dt="2020-03-20T18:29:09.5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B447B-A4F2-40E8-A00D-EC7EF3FD694E}" type="datetimeFigureOut">
              <a:rPr lang="es-CL" smtClean="0"/>
              <a:t>23-03-2020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3CB3-3B5B-4F3C-852D-75E7B24E24E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7578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3CB3-3B5B-4F3C-852D-75E7B24E24E8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16327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E63-D977-40E1-8382-809591B11C29}" type="datetimeFigureOut">
              <a:rPr lang="es-CL" smtClean="0"/>
              <a:t>23-03-2020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5424-64EE-4B7C-9A97-C8345785F42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5785808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E63-D977-40E1-8382-809591B11C29}" type="datetimeFigureOut">
              <a:rPr lang="es-CL" smtClean="0"/>
              <a:t>23-03-2020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5424-64EE-4B7C-9A97-C8345785F42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4415408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E63-D977-40E1-8382-809591B11C29}" type="datetimeFigureOut">
              <a:rPr lang="es-CL" smtClean="0"/>
              <a:t>23-03-2020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5424-64EE-4B7C-9A97-C8345785F42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2275557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E63-D977-40E1-8382-809591B11C29}" type="datetimeFigureOut">
              <a:rPr lang="es-CL" smtClean="0"/>
              <a:t>23-03-2020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5424-64EE-4B7C-9A97-C8345785F42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0329293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E63-D977-40E1-8382-809591B11C29}" type="datetimeFigureOut">
              <a:rPr lang="es-CL" smtClean="0"/>
              <a:t>23-03-2020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5424-64EE-4B7C-9A97-C8345785F42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2913237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E63-D977-40E1-8382-809591B11C29}" type="datetimeFigureOut">
              <a:rPr lang="es-CL" smtClean="0"/>
              <a:t>23-03-2020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5424-64EE-4B7C-9A97-C8345785F42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1811557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E63-D977-40E1-8382-809591B11C29}" type="datetimeFigureOut">
              <a:rPr lang="es-CL" smtClean="0"/>
              <a:t>23-03-2020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5424-64EE-4B7C-9A97-C8345785F42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6803387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E63-D977-40E1-8382-809591B11C29}" type="datetimeFigureOut">
              <a:rPr lang="es-CL" smtClean="0"/>
              <a:t>23-03-2020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5424-64EE-4B7C-9A97-C8345785F42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3728067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E63-D977-40E1-8382-809591B11C29}" type="datetimeFigureOut">
              <a:rPr lang="es-CL" smtClean="0"/>
              <a:t>23-03-2020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5424-64EE-4B7C-9A97-C8345785F42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7767281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E63-D977-40E1-8382-809591B11C29}" type="datetimeFigureOut">
              <a:rPr lang="es-CL" smtClean="0"/>
              <a:t>23-03-2020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5424-64EE-4B7C-9A97-C8345785F42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2226763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E63-D977-40E1-8382-809591B11C29}" type="datetimeFigureOut">
              <a:rPr lang="es-CL" smtClean="0"/>
              <a:t>23-03-2020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5424-64EE-4B7C-9A97-C8345785F42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977948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DCE63-D977-40E1-8382-809591B11C29}" type="datetimeFigureOut">
              <a:rPr lang="es-CL" smtClean="0"/>
              <a:t>23-03-2020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45424-64EE-4B7C-9A97-C8345785F42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3308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canva.com/es_es/crear/infografia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ienciashistorico-sociales.blogspot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MVn6ut7lYZ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465" y="16947"/>
            <a:ext cx="5305087" cy="29684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6060" y="631593"/>
            <a:ext cx="2245895" cy="773795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465" y="6545665"/>
            <a:ext cx="5305087" cy="29684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D45FC7A-C2DA-4CA2-BA56-161115BF8C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299" y="1611996"/>
            <a:ext cx="11539583" cy="2387600"/>
          </a:xfrm>
        </p:spPr>
        <p:txBody>
          <a:bodyPr>
            <a:normAutofit fontScale="90000"/>
          </a:bodyPr>
          <a:lstStyle/>
          <a:p>
            <a:r>
              <a:rPr lang="es-CL" b="1" dirty="0"/>
              <a:t>TALLER </a:t>
            </a:r>
            <a:br>
              <a:rPr lang="es-CL" b="1" dirty="0"/>
            </a:br>
            <a:r>
              <a:rPr lang="es-CL" b="1" dirty="0"/>
              <a:t>“METODOLOGÍA DE LA INVESTIGACIÓN”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58F2A815-2F49-46EC-AF01-60E9CD345F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2560" y="4463827"/>
            <a:ext cx="9144000" cy="839047"/>
          </a:xfrm>
        </p:spPr>
        <p:txBody>
          <a:bodyPr>
            <a:normAutofit/>
          </a:bodyPr>
          <a:lstStyle/>
          <a:p>
            <a:r>
              <a:rPr lang="es-CL" dirty="0"/>
              <a:t>María Alicia Bravo - Psicóloga</a:t>
            </a:r>
          </a:p>
        </p:txBody>
      </p:sp>
      <p:pic>
        <p:nvPicPr>
          <p:cNvPr id="9" name="Imagen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250" y="5193336"/>
            <a:ext cx="1233171" cy="109133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70" y="5320203"/>
            <a:ext cx="2740507" cy="72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73339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7898ECC-1FB0-483A-908A-168DE3F94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65" y="2888166"/>
            <a:ext cx="2899189" cy="43638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</a:rPr>
              <a:t>INSTRUCCIONES PARA LA ACTIVIDAD</a:t>
            </a:r>
            <a:endParaRPr lang="es-ES" sz="2800" dirty="0">
              <a:cs typeface="Calibri Light" panose="020F0302020204030204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4E44AF-035A-46B9-9A5C-A22720A24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2670" y="75395"/>
            <a:ext cx="4678113" cy="631916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400" dirty="0" err="1"/>
              <a:t>Escoge</a:t>
            </a:r>
            <a:r>
              <a:rPr lang="en-US" sz="2400" dirty="0"/>
              <a:t> </a:t>
            </a:r>
            <a:r>
              <a:rPr lang="en-US" sz="2400" dirty="0" err="1"/>
              <a:t>algún</a:t>
            </a:r>
            <a:r>
              <a:rPr lang="en-US" sz="2400" dirty="0"/>
              <a:t> </a:t>
            </a:r>
            <a:r>
              <a:rPr lang="en-US" sz="2400" dirty="0" err="1"/>
              <a:t>tema</a:t>
            </a:r>
            <a:r>
              <a:rPr lang="en-US" sz="2400" dirty="0"/>
              <a:t> de </a:t>
            </a:r>
            <a:r>
              <a:rPr lang="en-US" sz="2400" dirty="0" err="1"/>
              <a:t>tu</a:t>
            </a:r>
            <a:r>
              <a:rPr lang="en-US" sz="2400" dirty="0"/>
              <a:t> </a:t>
            </a:r>
            <a:r>
              <a:rPr lang="en-US" sz="2400" dirty="0" err="1"/>
              <a:t>interés</a:t>
            </a:r>
            <a:r>
              <a:rPr lang="en-US" sz="2400" dirty="0"/>
              <a:t> personal o de los que se </a:t>
            </a:r>
            <a:r>
              <a:rPr lang="en-US" sz="2400" dirty="0" err="1"/>
              <a:t>encuentran</a:t>
            </a:r>
            <a:r>
              <a:rPr lang="en-US" sz="2400" dirty="0"/>
              <a:t> en el </a:t>
            </a:r>
            <a:r>
              <a:rPr lang="en-US" sz="2400" dirty="0" err="1"/>
              <a:t>cuadro</a:t>
            </a:r>
            <a:r>
              <a:rPr lang="en-US" sz="2400" dirty="0"/>
              <a:t> "</a:t>
            </a:r>
            <a:r>
              <a:rPr lang="en-US" sz="2400" dirty="0" err="1"/>
              <a:t>Temas</a:t>
            </a:r>
            <a:r>
              <a:rPr lang="en-US" sz="2400" dirty="0"/>
              <a:t> </a:t>
            </a:r>
            <a:r>
              <a:rPr lang="en-US" sz="2400" dirty="0" err="1"/>
              <a:t>Propuestos</a:t>
            </a:r>
            <a:r>
              <a:rPr lang="en-US" sz="2400" dirty="0"/>
              <a:t>"</a:t>
            </a:r>
            <a:endParaRPr lang="en-US" sz="2400" dirty="0">
              <a:cs typeface="Calibri"/>
            </a:endParaRPr>
          </a:p>
          <a:p>
            <a:r>
              <a:rPr lang="en-US" sz="2400" dirty="0" err="1"/>
              <a:t>Realiza</a:t>
            </a:r>
            <a:r>
              <a:rPr lang="en-US" sz="2400" dirty="0"/>
              <a:t> 3 </a:t>
            </a:r>
            <a:r>
              <a:rPr lang="en-US" sz="2400" dirty="0" err="1"/>
              <a:t>pasos</a:t>
            </a:r>
            <a:r>
              <a:rPr lang="en-US" sz="2400" dirty="0"/>
              <a:t> de la </a:t>
            </a:r>
            <a:r>
              <a:rPr lang="en-US" sz="2400" dirty="0" err="1"/>
              <a:t>metodología</a:t>
            </a:r>
            <a:r>
              <a:rPr lang="en-US" sz="2400" dirty="0"/>
              <a:t> de la </a:t>
            </a:r>
            <a:r>
              <a:rPr lang="en-US" sz="2400" dirty="0" err="1"/>
              <a:t>investigación</a:t>
            </a:r>
            <a:r>
              <a:rPr lang="en-US" sz="2400" dirty="0"/>
              <a:t> con el </a:t>
            </a:r>
            <a:r>
              <a:rPr lang="en-US" sz="2400" dirty="0" err="1"/>
              <a:t>tema</a:t>
            </a:r>
            <a:r>
              <a:rPr lang="en-US" sz="2400" dirty="0"/>
              <a:t> </a:t>
            </a:r>
            <a:r>
              <a:rPr lang="en-US" sz="2400" dirty="0" err="1"/>
              <a:t>escogido</a:t>
            </a:r>
            <a:endParaRPr lang="en-US" sz="2400" dirty="0" err="1">
              <a:cs typeface="Calibri"/>
            </a:endParaRPr>
          </a:p>
          <a:p>
            <a:pPr lvl="1"/>
            <a:r>
              <a:rPr lang="en-US" dirty="0" err="1"/>
              <a:t>Formulación</a:t>
            </a:r>
            <a:r>
              <a:rPr lang="en-US" dirty="0"/>
              <a:t> de un </a:t>
            </a:r>
            <a:r>
              <a:rPr lang="en-US" dirty="0" err="1"/>
              <a:t>problema</a:t>
            </a:r>
            <a:r>
              <a:rPr lang="en-US" dirty="0"/>
              <a:t> </a:t>
            </a:r>
            <a:r>
              <a:rPr lang="en-US" dirty="0" err="1"/>
              <a:t>identificado</a:t>
            </a:r>
            <a:endParaRPr lang="en-US" dirty="0" err="1">
              <a:cs typeface="Calibri"/>
            </a:endParaRPr>
          </a:p>
          <a:p>
            <a:pPr lvl="1"/>
            <a:r>
              <a:rPr lang="en-US" dirty="0" err="1"/>
              <a:t>Justificación</a:t>
            </a:r>
            <a:r>
              <a:rPr lang="en-US" dirty="0"/>
              <a:t> del </a:t>
            </a:r>
            <a:r>
              <a:rPr lang="en-US" dirty="0" err="1"/>
              <a:t>porqué</a:t>
            </a:r>
            <a:r>
              <a:rPr lang="en-US" dirty="0"/>
              <a:t> es </a:t>
            </a:r>
            <a:r>
              <a:rPr lang="en-US" dirty="0" err="1"/>
              <a:t>importante</a:t>
            </a:r>
            <a:r>
              <a:rPr lang="en-US" dirty="0"/>
              <a:t> </a:t>
            </a:r>
            <a:r>
              <a:rPr lang="en-US" dirty="0" err="1"/>
              <a:t>investigarlo</a:t>
            </a:r>
            <a:endParaRPr lang="en-US" dirty="0" err="1">
              <a:cs typeface="Calibri"/>
            </a:endParaRPr>
          </a:p>
          <a:p>
            <a:pPr lvl="1"/>
            <a:r>
              <a:rPr lang="en-US" dirty="0" err="1"/>
              <a:t>Hipótesis</a:t>
            </a:r>
            <a:r>
              <a:rPr lang="en-US" dirty="0"/>
              <a:t> o </a:t>
            </a:r>
            <a:r>
              <a:rPr lang="en-US" dirty="0" err="1"/>
              <a:t>preguntas</a:t>
            </a:r>
            <a:r>
              <a:rPr lang="en-US" dirty="0"/>
              <a:t> de </a:t>
            </a:r>
            <a:r>
              <a:rPr lang="en-US" dirty="0" err="1"/>
              <a:t>investigación</a:t>
            </a:r>
            <a:endParaRPr lang="en-US" dirty="0" err="1">
              <a:cs typeface="Calibri"/>
            </a:endParaRPr>
          </a:p>
          <a:p>
            <a:r>
              <a:rPr lang="en-US" sz="2400" dirty="0" err="1"/>
              <a:t>Puedes</a:t>
            </a:r>
            <a:r>
              <a:rPr lang="en-US" sz="2400" dirty="0"/>
              <a:t> </a:t>
            </a:r>
            <a:r>
              <a:rPr lang="en-US" sz="2400" dirty="0" err="1"/>
              <a:t>realizar</a:t>
            </a:r>
            <a:r>
              <a:rPr lang="en-US" sz="2400" dirty="0"/>
              <a:t> una </a:t>
            </a:r>
            <a:r>
              <a:rPr lang="en-US" sz="2400" dirty="0" err="1"/>
              <a:t>infografía</a:t>
            </a:r>
            <a:r>
              <a:rPr lang="en-US" sz="2400" dirty="0"/>
              <a:t> </a:t>
            </a:r>
            <a:r>
              <a:rPr lang="en-US" sz="2400" dirty="0" err="1"/>
              <a:t>como</a:t>
            </a:r>
            <a:r>
              <a:rPr lang="en-US" sz="2400" dirty="0"/>
              <a:t> las que se </a:t>
            </a:r>
            <a:r>
              <a:rPr lang="en-US" sz="2400" dirty="0" err="1"/>
              <a:t>dieron</a:t>
            </a:r>
            <a:r>
              <a:rPr lang="en-US" sz="2400" dirty="0"/>
              <a:t> en los </a:t>
            </a:r>
            <a:r>
              <a:rPr lang="en-US" sz="2400" dirty="0" err="1"/>
              <a:t>ejemplos</a:t>
            </a:r>
            <a:r>
              <a:rPr lang="en-US" sz="2400" dirty="0"/>
              <a:t> de </a:t>
            </a:r>
            <a:r>
              <a:rPr lang="en-US" sz="2400" dirty="0" err="1"/>
              <a:t>investigación</a:t>
            </a:r>
            <a:r>
              <a:rPr lang="en-US" sz="2400" dirty="0"/>
              <a:t>, o </a:t>
            </a:r>
            <a:r>
              <a:rPr lang="en-US" sz="2400" dirty="0" err="1"/>
              <a:t>puedes</a:t>
            </a:r>
            <a:r>
              <a:rPr lang="en-US" sz="2400" dirty="0"/>
              <a:t> </a:t>
            </a:r>
            <a:r>
              <a:rPr lang="en-US" sz="2400" dirty="0" err="1"/>
              <a:t>considerar</a:t>
            </a:r>
            <a:r>
              <a:rPr lang="en-US" sz="2400" dirty="0"/>
              <a:t> las </a:t>
            </a:r>
            <a:r>
              <a:rPr lang="en-US" sz="2400" dirty="0" err="1"/>
              <a:t>siguientes</a:t>
            </a:r>
            <a:r>
              <a:rPr lang="en-US" sz="2400" dirty="0"/>
              <a:t> </a:t>
            </a:r>
            <a:r>
              <a:rPr lang="en-US" sz="2400" dirty="0" err="1"/>
              <a:t>opciones</a:t>
            </a:r>
            <a:r>
              <a:rPr lang="en-US" sz="2400" dirty="0"/>
              <a:t>: </a:t>
            </a:r>
            <a:endParaRPr lang="en-US" sz="2400" dirty="0">
              <a:cs typeface="Calibri"/>
            </a:endParaRPr>
          </a:p>
          <a:p>
            <a:pPr lvl="1"/>
            <a:r>
              <a:rPr lang="en-US" dirty="0" err="1"/>
              <a:t>Utilizar</a:t>
            </a:r>
            <a:r>
              <a:rPr lang="en-US" dirty="0"/>
              <a:t> la </a:t>
            </a:r>
            <a:r>
              <a:rPr lang="en-US" dirty="0" err="1"/>
              <a:t>plataforma</a:t>
            </a:r>
            <a:r>
              <a:rPr lang="en-US" dirty="0"/>
              <a:t> </a:t>
            </a:r>
            <a:r>
              <a:rPr lang="en-US" dirty="0">
                <a:hlinkClick r:id="rId2"/>
              </a:rPr>
              <a:t>https://www.canva.com/es_es/crear/infografias/</a:t>
            </a:r>
            <a:endParaRPr lang="en-US" dirty="0"/>
          </a:p>
          <a:p>
            <a:pPr lvl="1"/>
            <a:r>
              <a:rPr lang="en-US" dirty="0"/>
              <a:t>O, </a:t>
            </a:r>
            <a:r>
              <a:rPr lang="en-US" dirty="0" err="1"/>
              <a:t>utilizando</a:t>
            </a:r>
            <a:r>
              <a:rPr lang="en-US" dirty="0"/>
              <a:t> power point, </a:t>
            </a:r>
            <a:r>
              <a:rPr lang="en-US" dirty="0" err="1"/>
              <a:t>rellenar</a:t>
            </a:r>
            <a:r>
              <a:rPr lang="en-US" dirty="0"/>
              <a:t> la base que se </a:t>
            </a:r>
            <a:r>
              <a:rPr lang="en-US" dirty="0" err="1"/>
              <a:t>adjunta</a:t>
            </a:r>
            <a:r>
              <a:rPr lang="en-US" dirty="0"/>
              <a:t> al final de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presentación</a:t>
            </a:r>
            <a:endParaRPr lang="en-US" dirty="0" err="1">
              <a:cs typeface="Calibri"/>
            </a:endParaRPr>
          </a:p>
          <a:p>
            <a:endParaRPr lang="en-US" sz="24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">
            <a:extLst>
              <a:ext uri="{FF2B5EF4-FFF2-40B4-BE49-F238E27FC236}">
                <a16:creationId xmlns:a16="http://schemas.microsoft.com/office/drawing/2014/main" id="{5F1CCB04-6D66-472C-BA65-222FC42AD638}"/>
              </a:ext>
            </a:extLst>
          </p:cNvPr>
          <p:cNvSpPr txBox="1"/>
          <p:nvPr/>
        </p:nvSpPr>
        <p:spPr>
          <a:xfrm>
            <a:off x="9156098" y="1599395"/>
            <a:ext cx="2852645" cy="365935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ot="0" spcFirstLastPara="0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TEMAS PROPUESTOS</a:t>
            </a:r>
            <a:endParaRPr lang="es-ES" dirty="0"/>
          </a:p>
          <a:p>
            <a:pPr indent="-228594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594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SALUD EN CHILE</a:t>
            </a:r>
          </a:p>
          <a:p>
            <a:pPr indent="-228594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 </a:t>
            </a:r>
            <a:r>
              <a:rPr lang="en-US" sz="2000" dirty="0" smtClean="0"/>
              <a:t>CÓMO </a:t>
            </a:r>
            <a:r>
              <a:rPr lang="en-US" sz="2000" dirty="0"/>
              <a:t>LOS JÓVENES UTILIZAN SU TIEMPO LIBRE</a:t>
            </a:r>
            <a:endParaRPr lang="en-US" sz="2000" dirty="0">
              <a:cs typeface="Calibri"/>
            </a:endParaRPr>
          </a:p>
          <a:p>
            <a:pPr indent="-228594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CANTIDAD Y USO DE REDES SOCIALES </a:t>
            </a:r>
            <a:endParaRPr lang="en-US" sz="2000" dirty="0">
              <a:cs typeface="Calibri"/>
            </a:endParaRPr>
          </a:p>
          <a:p>
            <a:pPr indent="-228594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NIVEL EDUCACIONAL PROMEDIO </a:t>
            </a:r>
            <a:endParaRPr lang="en-US" sz="2000" dirty="0">
              <a:cs typeface="Calibri"/>
            </a:endParaRPr>
          </a:p>
          <a:p>
            <a:pPr indent="-228594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CALIDAD DE VIDA</a:t>
            </a:r>
            <a:endParaRPr lang="en-US" sz="2000" dirty="0">
              <a:cs typeface="Calibri" panose="020F0502020204030204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15" y="377167"/>
            <a:ext cx="2404877" cy="60655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937" y="1360887"/>
            <a:ext cx="1403175" cy="8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321806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A488DC-8C7E-414E-B5D3-C1392F263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046"/>
            <a:ext cx="10515600" cy="1325563"/>
          </a:xfrm>
        </p:spPr>
        <p:txBody>
          <a:bodyPr/>
          <a:lstStyle/>
          <a:p>
            <a:r>
              <a:rPr lang="es-ES" dirty="0">
                <a:cs typeface="Calibri Light"/>
              </a:rPr>
              <a:t>PROPUESTA DE DIAPOSITIVA A COMPLETAR</a:t>
            </a:r>
            <a:endParaRPr lang="es-ES" dirty="0"/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635AA6C2-4CE8-4D3B-B3CD-E38FFCC0E5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856447"/>
              </p:ext>
            </p:extLst>
          </p:nvPr>
        </p:nvGraphicFramePr>
        <p:xfrm>
          <a:off x="359164" y="2194804"/>
          <a:ext cx="11362931" cy="453257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974772">
                  <a:extLst>
                    <a:ext uri="{9D8B030D-6E8A-4147-A177-3AD203B41FA5}">
                      <a16:colId xmlns:a16="http://schemas.microsoft.com/office/drawing/2014/main" val="2830552171"/>
                    </a:ext>
                  </a:extLst>
                </a:gridCol>
                <a:gridCol w="5388159">
                  <a:extLst>
                    <a:ext uri="{9D8B030D-6E8A-4147-A177-3AD203B41FA5}">
                      <a16:colId xmlns:a16="http://schemas.microsoft.com/office/drawing/2014/main" val="4175424305"/>
                    </a:ext>
                  </a:extLst>
                </a:gridCol>
              </a:tblGrid>
              <a:tr h="942879"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es-ES" sz="2800" cap="all" dirty="0">
                          <a:effectLst/>
                        </a:rPr>
                        <a:t>INSERTAR PROBLEMA DE INVESTIGACIÓN</a:t>
                      </a:r>
                      <a:r>
                        <a:rPr lang="es-ES" sz="2800" dirty="0">
                          <a:effectLst/>
                        </a:rPr>
                        <a:t>​</a:t>
                      </a:r>
                      <a:endParaRPr lang="es-ES" sz="1300" dirty="0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993552"/>
                  </a:ext>
                </a:extLst>
              </a:tr>
              <a:tr h="782320"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2300" dirty="0">
                          <a:effectLst/>
                        </a:rPr>
                        <a:t>JUSTIFICACIÓN DEL </a:t>
                      </a:r>
                      <a:r>
                        <a:rPr lang="es-ES" sz="2300" dirty="0" smtClean="0">
                          <a:effectLst/>
                        </a:rPr>
                        <a:t>POR QUÉ </a:t>
                      </a:r>
                      <a:r>
                        <a:rPr lang="es-ES" sz="2300" dirty="0">
                          <a:effectLst/>
                        </a:rPr>
                        <a:t>ES DE IMPORTANCIA INVESTIGARLO ​</a:t>
                      </a:r>
                      <a:endParaRPr lang="es-ES" sz="13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2300" dirty="0" smtClean="0">
                          <a:effectLst/>
                        </a:rPr>
                        <a:t>HIPÓTESIS </a:t>
                      </a:r>
                      <a:r>
                        <a:rPr lang="es-ES" sz="2300" dirty="0">
                          <a:effectLst/>
                        </a:rPr>
                        <a:t>O PREGUNTAS DE INVESTIGACIÓN​</a:t>
                      </a:r>
                      <a:endParaRPr lang="es-ES" sz="13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193505"/>
                  </a:ext>
                </a:extLst>
              </a:tr>
              <a:tr h="2797215">
                <a:tc>
                  <a:txBody>
                    <a:bodyPr/>
                    <a:lstStyle/>
                    <a:p>
                      <a:pPr fontAlgn="auto"/>
                      <a:r>
                        <a:rPr lang="es-ES" sz="2300" dirty="0">
                          <a:effectLst/>
                        </a:rPr>
                        <a:t>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s-ES" sz="2300" dirty="0">
                          <a:effectLst/>
                        </a:rPr>
                        <a:t>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183897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37" y="425524"/>
            <a:ext cx="2740507" cy="729977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497" y="244846"/>
            <a:ext cx="1233171" cy="109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44057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0730" y="2347915"/>
            <a:ext cx="7474172" cy="1325563"/>
          </a:xfrm>
        </p:spPr>
        <p:txBody>
          <a:bodyPr>
            <a:noAutofit/>
          </a:bodyPr>
          <a:lstStyle/>
          <a:p>
            <a:r>
              <a:rPr lang="es-CL" sz="5400" b="1" dirty="0">
                <a:cs typeface="Calibri Light"/>
              </a:rPr>
              <a:t>RESULTADO DE APRENDIZAJE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9986" y="3407387"/>
            <a:ext cx="6467867" cy="34506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L" sz="3200" dirty="0">
                <a:cs typeface="Calibri"/>
              </a:rPr>
              <a:t>Reconoce procesos propios de la Metodología de la Investigación, para las ciencias sociales, para desarrollar un prototipo investigativo personal.</a:t>
            </a:r>
            <a:endParaRPr lang="es-CL" sz="2400" dirty="0">
              <a:cs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1" y="2358914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4" descr="Imagen que contiene objeto, reloj, tabla, diferente&#10;&#10;Descripción generada con confianza muy alta">
            <a:extLst>
              <a:ext uri="{FF2B5EF4-FFF2-40B4-BE49-F238E27FC236}">
                <a16:creationId xmlns:a16="http://schemas.microsoft.com/office/drawing/2014/main" id="{E7DF61DF-13F8-4B57-9D29-66DA053D5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96400" y="2717211"/>
            <a:ext cx="1371600" cy="1409728"/>
          </a:xfrm>
          <a:prstGeom prst="rect">
            <a:avLst/>
          </a:prstGeom>
        </p:spPr>
      </p:pic>
      <p:pic>
        <p:nvPicPr>
          <p:cNvPr id="9" name="Imagen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663" y="213338"/>
            <a:ext cx="1233171" cy="109133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412" y="394016"/>
            <a:ext cx="2740507" cy="72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83709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CBE78BA-5842-4D3F-A0EC-F18B5A9F6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5" y="1098789"/>
            <a:ext cx="3494363" cy="4930247"/>
          </a:xfrm>
        </p:spPr>
        <p:txBody>
          <a:bodyPr>
            <a:normAutofit/>
          </a:bodyPr>
          <a:lstStyle/>
          <a:p>
            <a:pPr algn="r"/>
            <a:r>
              <a:rPr lang="es-ES" dirty="0">
                <a:solidFill>
                  <a:schemeClr val="accent1"/>
                </a:solidFill>
                <a:cs typeface="Calibri Light"/>
              </a:rPr>
              <a:t>¿QUÉ SON LAS CIENCIAS SOCIALES?</a:t>
            </a:r>
            <a:endParaRPr lang="es-ES" dirty="0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52CC02-8C57-4BDE-94FF-658E8E4B1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5" y="963880"/>
            <a:ext cx="6377769" cy="49302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2400" dirty="0">
                <a:cs typeface="Calibri"/>
              </a:rPr>
              <a:t>Rama del saber humano, conformada por un conjunto de conocimientos objetivos y verificables, sobre </a:t>
            </a:r>
            <a:r>
              <a:rPr lang="es-ES" sz="2400" i="1" dirty="0">
                <a:cs typeface="Calibri"/>
              </a:rPr>
              <a:t>el comportamiento del hombre en la sociedad y sus formas de organización</a:t>
            </a:r>
            <a:r>
              <a:rPr lang="es-ES" sz="2400" dirty="0">
                <a:cs typeface="Calibri"/>
              </a:rPr>
              <a:t>. </a:t>
            </a:r>
          </a:p>
          <a:p>
            <a:r>
              <a:rPr lang="es-ES" sz="2400" dirty="0">
                <a:cs typeface="Calibri"/>
              </a:rPr>
              <a:t>Mediante la observación y la experimentación se verifican hipótesis, utilizando una metodología adecuada para el objeto de estudio y sistematización de conocimientos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682" y="818499"/>
            <a:ext cx="2740507" cy="729977"/>
          </a:xfrm>
          <a:prstGeom prst="rect">
            <a:avLst/>
          </a:prstGeom>
        </p:spPr>
      </p:pic>
      <p:pic>
        <p:nvPicPr>
          <p:cNvPr id="11" name="Imagen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004" y="637819"/>
            <a:ext cx="1233171" cy="109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93762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66D7487-402E-4E81-BFC2-3769FFFDA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546" y="669925"/>
            <a:ext cx="4650863" cy="4812755"/>
          </a:xfrm>
        </p:spPr>
        <p:txBody>
          <a:bodyPr anchor="b">
            <a:normAutofit/>
          </a:bodyPr>
          <a:lstStyle/>
          <a:p>
            <a:pPr algn="r"/>
            <a:r>
              <a:rPr lang="es-ES" sz="7200">
                <a:solidFill>
                  <a:schemeClr val="bg1"/>
                </a:solidFill>
                <a:cs typeface="Calibri Light"/>
              </a:rPr>
              <a:t>EN LAS CIENCIAS SOCIALES...</a:t>
            </a:r>
            <a:endParaRPr lang="es-ES" sz="720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06" y="5597879"/>
            <a:ext cx="510200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7A931C-61E9-446C-BED7-95AFEA135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0315" y="753043"/>
            <a:ext cx="4562272" cy="51720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2000" dirty="0">
                <a:solidFill>
                  <a:schemeClr val="bg1"/>
                </a:solidFill>
                <a:cs typeface="Calibri"/>
              </a:rPr>
              <a:t>Las investigaciones y creación de conocimiento se realizan por medio de un método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7" y="115196"/>
            <a:ext cx="11939588" cy="6627615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547" y="753043"/>
            <a:ext cx="2404877" cy="60655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898" y="540548"/>
            <a:ext cx="1403175" cy="8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405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3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3D6386C-ABF6-48B2-8EEA-205A8C6DE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5" y="591345"/>
            <a:ext cx="3200400" cy="5585619"/>
          </a:xfrm>
        </p:spPr>
        <p:txBody>
          <a:bodyPr>
            <a:normAutofit/>
          </a:bodyPr>
          <a:lstStyle/>
          <a:p>
            <a:r>
              <a:rPr lang="es-ES" sz="3700" dirty="0">
                <a:solidFill>
                  <a:srgbClr val="FFFFFF"/>
                </a:solidFill>
                <a:cs typeface="Calibri Light"/>
                <a:hlinkClick r:id="rId2"/>
              </a:rPr>
              <a:t>MÉTODO DE INVESTIGACIÓN</a:t>
            </a:r>
            <a:endParaRPr lang="es-ES" sz="37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6" y="245548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5B1A26-045C-41BE-A047-8AE9F7D84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11" y="129588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>
                <a:cs typeface="Calibri"/>
              </a:rPr>
              <a:t>Formular un problema</a:t>
            </a:r>
          </a:p>
          <a:p>
            <a:r>
              <a:rPr lang="es-ES" dirty="0">
                <a:cs typeface="Calibri"/>
              </a:rPr>
              <a:t>Justificar que es un problema necesario a investigar</a:t>
            </a:r>
          </a:p>
          <a:p>
            <a:r>
              <a:rPr lang="es-ES" dirty="0">
                <a:cs typeface="Calibri"/>
              </a:rPr>
              <a:t>Formular objetivo general</a:t>
            </a:r>
          </a:p>
          <a:p>
            <a:r>
              <a:rPr lang="es-ES" dirty="0">
                <a:cs typeface="Calibri"/>
              </a:rPr>
              <a:t>Formular objetivos específicos</a:t>
            </a:r>
          </a:p>
          <a:p>
            <a:r>
              <a:rPr lang="es-ES" dirty="0">
                <a:cs typeface="Calibri"/>
              </a:rPr>
              <a:t>Formular hipótesis o supuestos de investigación</a:t>
            </a:r>
          </a:p>
          <a:p>
            <a:r>
              <a:rPr lang="es-ES" dirty="0">
                <a:cs typeface="Calibri"/>
              </a:rPr>
              <a:t>Marco teórico</a:t>
            </a:r>
          </a:p>
          <a:p>
            <a:r>
              <a:rPr lang="es-ES" dirty="0">
                <a:cs typeface="Calibri"/>
              </a:rPr>
              <a:t>Marco metodológico</a:t>
            </a:r>
          </a:p>
          <a:p>
            <a:r>
              <a:rPr lang="es-ES" dirty="0">
                <a:cs typeface="Calibri"/>
              </a:rPr>
              <a:t>Resultados </a:t>
            </a:r>
          </a:p>
          <a:p>
            <a:r>
              <a:rPr lang="es-ES" dirty="0">
                <a:cs typeface="Calibri"/>
              </a:rPr>
              <a:t>Conclusión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447311" y="1295884"/>
            <a:ext cx="3685311" cy="6278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Rectángulo 12"/>
          <p:cNvSpPr/>
          <p:nvPr/>
        </p:nvSpPr>
        <p:spPr>
          <a:xfrm>
            <a:off x="4447311" y="1952479"/>
            <a:ext cx="6580911" cy="8841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ángulo 13"/>
          <p:cNvSpPr/>
          <p:nvPr/>
        </p:nvSpPr>
        <p:spPr>
          <a:xfrm>
            <a:off x="4447311" y="3816615"/>
            <a:ext cx="6580911" cy="8841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346" y="319232"/>
            <a:ext cx="2740507" cy="729977"/>
          </a:xfrm>
          <a:prstGeom prst="rect">
            <a:avLst/>
          </a:prstGeom>
        </p:spPr>
      </p:pic>
      <p:pic>
        <p:nvPicPr>
          <p:cNvPr id="15" name="Imagen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631" y="160645"/>
            <a:ext cx="1233171" cy="109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446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1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Tw Cen MT" panose="020B0602020104020603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700DA2C-8926-4834-9089-580389C50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679" y="585216"/>
            <a:ext cx="10515600" cy="1197864"/>
          </a:xfrm>
        </p:spPr>
        <p:txBody>
          <a:bodyPr>
            <a:normAutofit/>
          </a:bodyPr>
          <a:lstStyle/>
          <a:p>
            <a:r>
              <a:rPr lang="es-ES" dirty="0">
                <a:cs typeface="Calibri Light"/>
              </a:rPr>
              <a:t>EJEMPLO</a:t>
            </a:r>
            <a:endParaRPr lang="es-ES" dirty="0"/>
          </a:p>
        </p:txBody>
      </p:sp>
      <p:cxnSp>
        <p:nvCxnSpPr>
          <p:cNvPr id="10" name="Straight Connector 13">
            <a:extLst>
              <a:ext uri="{FF2B5EF4-FFF2-40B4-BE49-F238E27FC236}">
                <a16:creationId xmlns:a16="http://schemas.microsoft.com/office/drawing/2014/main" id="{CE272F12-AF86-441A-BC1B-C014BBBF85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5488" y="585216"/>
            <a:ext cx="0" cy="914400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a 4">
            <a:extLst>
              <a:ext uri="{FF2B5EF4-FFF2-40B4-BE49-F238E27FC236}">
                <a16:creationId xmlns:a16="http://schemas.microsoft.com/office/drawing/2014/main" id="{813F9EEA-B691-4E95-9A3E-2FE82A5337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4401831"/>
              </p:ext>
            </p:extLst>
          </p:nvPr>
        </p:nvGraphicFramePr>
        <p:xfrm>
          <a:off x="431322" y="1517915"/>
          <a:ext cx="8197928" cy="5193984"/>
        </p:xfrm>
        <a:graphic>
          <a:graphicData uri="http://schemas.openxmlformats.org/drawingml/2006/table">
            <a:tbl>
              <a:tblPr firstRow="1" bandRow="1">
                <a:noFill/>
                <a:tableStyleId>{9D7B26C5-4107-4FEC-AEDC-1716B250A1EF}</a:tableStyleId>
              </a:tblPr>
              <a:tblGrid>
                <a:gridCol w="2840021">
                  <a:extLst>
                    <a:ext uri="{9D8B030D-6E8A-4147-A177-3AD203B41FA5}">
                      <a16:colId xmlns:a16="http://schemas.microsoft.com/office/drawing/2014/main" val="2652811004"/>
                    </a:ext>
                  </a:extLst>
                </a:gridCol>
                <a:gridCol w="5357907">
                  <a:extLst>
                    <a:ext uri="{9D8B030D-6E8A-4147-A177-3AD203B41FA5}">
                      <a16:colId xmlns:a16="http://schemas.microsoft.com/office/drawing/2014/main" val="1034499474"/>
                    </a:ext>
                  </a:extLst>
                </a:gridCol>
              </a:tblGrid>
              <a:tr h="511440">
                <a:tc>
                  <a:txBody>
                    <a:bodyPr/>
                    <a:lstStyle/>
                    <a:p>
                      <a:r>
                        <a:rPr lang="es-E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PASO DEL MÉTODO</a:t>
                      </a:r>
                    </a:p>
                  </a:txBody>
                  <a:tcPr marL="172200" marR="103320" marT="103320" marB="1033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EJEMPLO</a:t>
                      </a:r>
                    </a:p>
                  </a:txBody>
                  <a:tcPr marL="172200" marR="103320" marT="103320" marB="1033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385370"/>
                  </a:ext>
                </a:extLst>
              </a:tr>
              <a:tr h="666768">
                <a:tc>
                  <a:txBody>
                    <a:bodyPr/>
                    <a:lstStyle/>
                    <a:p>
                      <a:r>
                        <a:rPr lang="es-E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FORMULAR UN PROBLEMA</a:t>
                      </a:r>
                    </a:p>
                  </a:txBody>
                  <a:tcPr marL="172200" marR="89544" marT="89544" marB="895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BAJO NIVEL DE PARTICIPACIÓN EN ACTIVIDADES COMUNITARIAS Y CÍVICAS POR PARTE DE LOS CHILENOS</a:t>
                      </a:r>
                    </a:p>
                  </a:txBody>
                  <a:tcPr marL="172200" marR="89544" marT="89544" marB="895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234424"/>
                  </a:ext>
                </a:extLst>
              </a:tr>
              <a:tr h="2373648">
                <a:tc>
                  <a:txBody>
                    <a:bodyPr/>
                    <a:lstStyle/>
                    <a:p>
                      <a:r>
                        <a:rPr lang="es-E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JUSTIFICAR SI ES IMPORTANTES A INVESTIGAR</a:t>
                      </a:r>
                    </a:p>
                  </a:txBody>
                  <a:tcPr marL="172200" marR="89544" marT="89544" marB="895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CONSIDERANDO LA CONTINGENCIA, ES NECESARIO PARTICIPAR NO SOLO EN LOS PROCESOS DE ELECCIÓN, SINO DE </a:t>
                      </a:r>
                      <a:r>
                        <a:rPr lang="es-E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DIÁLOGO </a:t>
                      </a:r>
                      <a:r>
                        <a:rPr lang="es-E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COMUNITARIO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s-E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CONTINGENCIAS SANITARIAS, LABORALES Y SOCIALES QUE REQUIEREN DE UNA COMUNIDAD CERCANA Y MADURA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s-E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PRONTA ELECCIÓN DE NUEVA GOBERNABILIDAD, ENFOCADO EN MEJORAR SU CALIDAD Y EFICACIA ANTE PROBLEMAS SOCIALES</a:t>
                      </a:r>
                    </a:p>
                  </a:txBody>
                  <a:tcPr marL="172200" marR="89544" marT="89544" marB="895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441008"/>
                  </a:ext>
                </a:extLst>
              </a:tr>
              <a:tr h="1642128">
                <a:tc>
                  <a:txBody>
                    <a:bodyPr/>
                    <a:lstStyle/>
                    <a:p>
                      <a:r>
                        <a:rPr lang="es-E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FORMULACIÓN HIPÓTESIS O PREGUNTAS DE INVESTIGACIÓN</a:t>
                      </a:r>
                    </a:p>
                  </a:txBody>
                  <a:tcPr marL="172200" marR="89544" marT="89544" marB="895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¿CUÁL FUE EL NIVEL DE PARTICIPACIÓN EN LA </a:t>
                      </a:r>
                      <a:r>
                        <a:rPr lang="es-E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ÚLTIMA </a:t>
                      </a:r>
                      <a:r>
                        <a:rPr lang="es-E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ELECCIÓN PRESIDENCIAL? ¿ES UN NÚMERO BAJO, MEDIO O ALTO DE PARTICIPACIÓN?</a:t>
                      </a:r>
                    </a:p>
                    <a:p>
                      <a:pPr lvl="0">
                        <a:buNone/>
                      </a:pPr>
                      <a:r>
                        <a:rPr lang="es-E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¿EXISTE ALGUNA INFORMACIÓN SOBRE LA OPINIÓN DE LOS CHILENOS FRENTE A LA PARTICIPACIÓN CIVICA O SOCIAL? (CENSO, ADIMARK)</a:t>
                      </a:r>
                    </a:p>
                  </a:txBody>
                  <a:tcPr marL="172200" marR="89544" marT="89544" marB="895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242475"/>
                  </a:ext>
                </a:extLst>
              </a:tr>
            </a:tbl>
          </a:graphicData>
        </a:graphic>
      </p:graphicFrame>
      <p:pic>
        <p:nvPicPr>
          <p:cNvPr id="15" name="Imagen 16">
            <a:extLst>
              <a:ext uri="{FF2B5EF4-FFF2-40B4-BE49-F238E27FC236}">
                <a16:creationId xmlns:a16="http://schemas.microsoft.com/office/drawing/2014/main" id="{2C1516D6-E48C-47A9-A0BB-3F85FCA9D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4440" y="1446851"/>
            <a:ext cx="3145767" cy="459911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380" y="267701"/>
            <a:ext cx="2404877" cy="60655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731" y="55206"/>
            <a:ext cx="1403175" cy="8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00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 descr="Captura de pantalla de un celular&#10;&#10;Descripción generada con confianza alta">
            <a:extLst>
              <a:ext uri="{FF2B5EF4-FFF2-40B4-BE49-F238E27FC236}">
                <a16:creationId xmlns:a16="http://schemas.microsoft.com/office/drawing/2014/main" id="{F1BBCFB8-6AE4-4950-B9AC-7EEBD36E08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4522" y="127663"/>
            <a:ext cx="6701430" cy="6730337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56" y="2332117"/>
            <a:ext cx="2740507" cy="729977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33" y="3710312"/>
            <a:ext cx="1233171" cy="109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776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 descr="Captura de pantalla de un celular&#10;&#10;Descripción generada con confianza alta">
            <a:extLst>
              <a:ext uri="{FF2B5EF4-FFF2-40B4-BE49-F238E27FC236}">
                <a16:creationId xmlns:a16="http://schemas.microsoft.com/office/drawing/2014/main" id="{17963006-1689-49CC-935B-77D767DE04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40" b="4825"/>
          <a:stretch/>
        </p:blipFill>
        <p:spPr>
          <a:xfrm>
            <a:off x="599608" y="1122147"/>
            <a:ext cx="10837888" cy="5735853"/>
          </a:xfr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602" y="127663"/>
            <a:ext cx="2740507" cy="729977"/>
          </a:xfrm>
          <a:prstGeom prst="rect">
            <a:avLst/>
          </a:prstGeom>
        </p:spPr>
      </p:pic>
      <p:pic>
        <p:nvPicPr>
          <p:cNvPr id="7" name="Imagen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625" y="127663"/>
            <a:ext cx="1233171" cy="109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3959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 descr="Captura de pantalla de un celular&#10;&#10;Descripción generada con confianza alta">
            <a:extLst>
              <a:ext uri="{FF2B5EF4-FFF2-40B4-BE49-F238E27FC236}">
                <a16:creationId xmlns:a16="http://schemas.microsoft.com/office/drawing/2014/main" id="{6258F841-55A0-43F8-B974-0A11258BD4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161" b="7907"/>
          <a:stretch/>
        </p:blipFill>
        <p:spPr>
          <a:xfrm>
            <a:off x="759845" y="1460624"/>
            <a:ext cx="10647666" cy="5337416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37" y="425524"/>
            <a:ext cx="2740507" cy="729977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497" y="244846"/>
            <a:ext cx="1233171" cy="109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432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436</Words>
  <Application>Microsoft Office PowerPoint</Application>
  <PresentationFormat>Panorámica</PresentationFormat>
  <Paragraphs>54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Tw Cen MT</vt:lpstr>
      <vt:lpstr>Tema de Office</vt:lpstr>
      <vt:lpstr>TALLER  “METODOLOGÍA DE LA INVESTIGACIÓN”</vt:lpstr>
      <vt:lpstr>RESULTADO DE APRENDIZAJE</vt:lpstr>
      <vt:lpstr>¿QUÉ SON LAS CIENCIAS SOCIALES?</vt:lpstr>
      <vt:lpstr>EN LAS CIENCIAS SOCIALES...</vt:lpstr>
      <vt:lpstr>MÉTODO DE INVESTIGACIÓN</vt:lpstr>
      <vt:lpstr>EJEMPLO</vt:lpstr>
      <vt:lpstr>Presentación de PowerPoint</vt:lpstr>
      <vt:lpstr>Presentación de PowerPoint</vt:lpstr>
      <vt:lpstr>Presentación de PowerPoint</vt:lpstr>
      <vt:lpstr>INSTRUCCIONES PARA LA ACTIVIDAD</vt:lpstr>
      <vt:lpstr>PROPUESTA DE DIAPOSITIVA A COMPLETAR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 “METODOLOGÍA DE LA INVESTIGACIÓN”</dc:title>
  <dc:creator>María A. Bravo Gaete</dc:creator>
  <cp:lastModifiedBy>Sebastián I. Vargas Lora</cp:lastModifiedBy>
  <cp:revision>457</cp:revision>
  <dcterms:created xsi:type="dcterms:W3CDTF">2020-03-20T17:58:25Z</dcterms:created>
  <dcterms:modified xsi:type="dcterms:W3CDTF">2020-03-23T17:59:10Z</dcterms:modified>
</cp:coreProperties>
</file>