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7"/>
  </p:notesMasterIdLst>
  <p:sldIdLst>
    <p:sldId id="30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2" r:id="rId15"/>
    <p:sldId id="302" r:id="rId16"/>
    <p:sldId id="271" r:id="rId17"/>
    <p:sldId id="303" r:id="rId18"/>
    <p:sldId id="30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  <p:sldId id="299" r:id="rId31"/>
    <p:sldId id="300" r:id="rId32"/>
    <p:sldId id="287" r:id="rId33"/>
    <p:sldId id="288" r:id="rId34"/>
    <p:sldId id="289" r:id="rId35"/>
    <p:sldId id="290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9687C-A8C1-1D5F-FE6B-469B6FBF2779}" v="139" dt="2020-04-02T22:42:43.916"/>
    <p1510:client id="{B490988C-7637-99F7-FEE9-6358CA0AE114}" v="92" dt="2020-03-24T19:11:17.0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6" d="100"/>
          <a:sy n="36" d="100"/>
        </p:scale>
        <p:origin x="1238" y="53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9803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98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87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28480" y="390597"/>
            <a:ext cx="2926080" cy="8322169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50240" y="390597"/>
            <a:ext cx="8561493" cy="8322169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137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utterfly-and-leaf_3000x1734.jpeg"/>
          <p:cNvSpPr>
            <a:spLocks noGrp="1"/>
          </p:cNvSpPr>
          <p:nvPr>
            <p:ph type="pic" idx="13"/>
          </p:nvPr>
        </p:nvSpPr>
        <p:spPr>
          <a:xfrm>
            <a:off x="4885059" y="2174011"/>
            <a:ext cx="11381663" cy="6578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7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7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>
            <a:spLocks noGrp="1"/>
          </p:cNvSpPr>
          <p:nvPr>
            <p:ph type="pic" idx="13"/>
          </p:nvPr>
        </p:nvSpPr>
        <p:spPr>
          <a:xfrm>
            <a:off x="-3464244" y="-635000"/>
            <a:ext cx="19367501" cy="1119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32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313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436925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518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535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46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84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77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44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9492F-F4EB-DC43-A2F9-814E4EF3D7AA}" type="datetimeFigureOut">
              <a:rPr lang="es-ES" smtClean="0"/>
              <a:t>03/04/2020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tr-TR" smtClean="0"/>
              <a:t>‹Nº›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6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ctr" defTabSz="65023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46" y="-15916"/>
            <a:ext cx="7545012" cy="42217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71" y="637165"/>
            <a:ext cx="3194161" cy="1100508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946" y="9389419"/>
            <a:ext cx="7545012" cy="422175"/>
          </a:xfrm>
          <a:prstGeom prst="rect">
            <a:avLst/>
          </a:prstGeom>
        </p:spPr>
      </p:pic>
      <p:pic>
        <p:nvPicPr>
          <p:cNvPr id="8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7" y="8140146"/>
            <a:ext cx="3316104" cy="88329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233" y="7891991"/>
            <a:ext cx="1619143" cy="1335975"/>
          </a:xfrm>
          <a:prstGeom prst="rect">
            <a:avLst/>
          </a:prstGeom>
        </p:spPr>
      </p:pic>
      <p:pic>
        <p:nvPicPr>
          <p:cNvPr id="10" name="Captura de pantalla 2020-03-20 a la(s) 16.03.44.png" descr="Captura de pantalla 2020-03-20 a la(s) 16.03.44.png">
            <a:extLst>
              <a:ext uri="{FF2B5EF4-FFF2-40B4-BE49-F238E27FC236}">
                <a16:creationId xmlns:a16="http://schemas.microsoft.com/office/drawing/2014/main" id="{447E34E9-8839-4D56-9905-76E7093803B5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31447" y="1935941"/>
            <a:ext cx="6050006" cy="4674523"/>
          </a:xfrm>
          <a:prstGeom prst="rect">
            <a:avLst/>
          </a:prstGeom>
        </p:spPr>
      </p:pic>
      <p:sp>
        <p:nvSpPr>
          <p:cNvPr id="12" name="Día Comienza">
            <a:extLst>
              <a:ext uri="{FF2B5EF4-FFF2-40B4-BE49-F238E27FC236}">
                <a16:creationId xmlns:a16="http://schemas.microsoft.com/office/drawing/2014/main" id="{AEA35F45-34A6-46E3-B422-29998F673E34}"/>
              </a:ext>
            </a:extLst>
          </p:cNvPr>
          <p:cNvSpPr txBox="1">
            <a:spLocks/>
          </p:cNvSpPr>
          <p:nvPr/>
        </p:nvSpPr>
        <p:spPr>
          <a:xfrm>
            <a:off x="1263541" y="6240990"/>
            <a:ext cx="1046480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45A7DE"/>
                </a:solidFill>
                <a:uFillTx/>
                <a:latin typeface="+mn-lt"/>
                <a:ea typeface="+mn-ea"/>
                <a:cs typeface="+mn-cs"/>
                <a:sym typeface="Marker Felt"/>
              </a:defRPr>
            </a:lvl9pPr>
          </a:lstStyle>
          <a:p>
            <a:pPr hangingPunct="1"/>
            <a:r>
              <a:rPr lang="es-ES" dirty="0"/>
              <a:t>Día Comienza</a:t>
            </a:r>
          </a:p>
        </p:txBody>
      </p:sp>
    </p:spTree>
    <p:extLst>
      <p:ext uri="{BB962C8B-B14F-4D97-AF65-F5344CB8AC3E}">
        <p14:creationId xmlns:p14="http://schemas.microsoft.com/office/powerpoint/2010/main" val="26027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¿Por qué los chilenos evaluamos con promedio rojo el sistema de salud?"/>
          <p:cNvSpPr txBox="1">
            <a:spLocks noGrp="1"/>
          </p:cNvSpPr>
          <p:nvPr>
            <p:ph type="title"/>
          </p:nvPr>
        </p:nvSpPr>
        <p:spPr>
          <a:xfrm>
            <a:off x="1270000" y="1223313"/>
            <a:ext cx="10464800" cy="243840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defTabSz="426466">
              <a:defRPr sz="5840"/>
            </a:lvl1pPr>
          </a:lstStyle>
          <a:p>
            <a:r>
              <a:rPr sz="4800"/>
              <a:t>¿Por qué los chilenos evaluamos con promedio rojo el sistema de salud?</a:t>
            </a:r>
            <a:endParaRPr lang="es-ES" sz="4800"/>
          </a:p>
        </p:txBody>
      </p:sp>
      <p:sp>
        <p:nvSpPr>
          <p:cNvPr id="160" name="El colapso de los hospitales, las largas listas de espera y la falta de especialistas e insumos médicos.…"/>
          <p:cNvSpPr txBox="1">
            <a:spLocks noGrp="1"/>
          </p:cNvSpPr>
          <p:nvPr>
            <p:ph type="body" idx="1"/>
          </p:nvPr>
        </p:nvSpPr>
        <p:spPr>
          <a:xfrm>
            <a:off x="1270000" y="3619222"/>
            <a:ext cx="10464800" cy="59248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31800" indent="-431800" algn="just" defTabSz="397256">
              <a:spcBef>
                <a:spcPts val="2000"/>
              </a:spcBef>
              <a:buBlip>
                <a:blip r:embed="rId2"/>
              </a:buBlip>
              <a:defRPr sz="3128"/>
            </a:pPr>
            <a:r>
              <a:t>El colapso de los hospitales, las largas listas de espera y la falta de especialistas e insumos médicos.</a:t>
            </a:r>
          </a:p>
          <a:p>
            <a:pPr marL="431800" indent="-431800" algn="just" defTabSz="397256">
              <a:spcBef>
                <a:spcPts val="2000"/>
              </a:spcBef>
              <a:buBlip>
                <a:blip r:embed="rId2"/>
              </a:buBlip>
              <a:defRPr sz="3128"/>
            </a:pPr>
            <a:r>
              <a:t>El derecho a la salud no está garantizado en la Constitución, sino solamente el derecho a elegir entre estar en FONASA o ISAPRE.</a:t>
            </a:r>
          </a:p>
          <a:p>
            <a:pPr marL="431800" indent="-431800" algn="just" defTabSz="397256">
              <a:spcBef>
                <a:spcPts val="2000"/>
              </a:spcBef>
              <a:buBlip>
                <a:blip r:embed="rId2"/>
              </a:buBlip>
              <a:defRPr sz="3128"/>
            </a:pPr>
            <a:r>
              <a:t>Necesidades personales mal cubiertas con su plan de salud.</a:t>
            </a:r>
          </a:p>
          <a:p>
            <a:pPr marL="431800" indent="-431800" algn="just" defTabSz="397256">
              <a:spcBef>
                <a:spcPts val="2000"/>
              </a:spcBef>
              <a:buBlip>
                <a:blip r:embed="rId2"/>
              </a:buBlip>
              <a:defRPr sz="3128"/>
            </a:pPr>
            <a:r>
              <a:t>El gasto público de salud es el 3,5% del presupuesto nacional, pero debiera ser al menos de un 6%, según recomienda la Organización Mundial de la Salud.</a:t>
            </a:r>
          </a:p>
          <a:p>
            <a:pPr marL="431800" indent="-431800" algn="just" defTabSz="397256">
              <a:spcBef>
                <a:spcPts val="2000"/>
              </a:spcBef>
              <a:buBlip>
                <a:blip r:embed="rId2"/>
              </a:buBlip>
              <a:defRPr sz="3128"/>
            </a:pPr>
            <a:r>
              <a:t>Chile es el segundo país de la OCDE con más gasto de bolsillo de las personas en salud.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hoto_2020-03-20_18-38-01.jpg" descr="photo_2020-03-20_18-38-01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518400" y="3225629"/>
            <a:ext cx="4483100" cy="6363820"/>
          </a:xfrm>
          <a:prstGeom prst="rect">
            <a:avLst/>
          </a:prstGeom>
        </p:spPr>
      </p:pic>
      <p:sp>
        <p:nvSpPr>
          <p:cNvPr id="164" name="Y ahora tenemos la crisis del covid-19…"/>
          <p:cNvSpPr txBox="1">
            <a:spLocks noGrp="1"/>
          </p:cNvSpPr>
          <p:nvPr>
            <p:ph type="title"/>
          </p:nvPr>
        </p:nvSpPr>
        <p:spPr>
          <a:xfrm>
            <a:off x="1270000" y="1030241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 dirty="0"/>
              <a:t>Y ahora tenemos la crisis del covid-19…</a:t>
            </a:r>
            <a:endParaRPr lang="es-ES" sz="6000" dirty="0"/>
          </a:p>
        </p:txBody>
      </p:sp>
      <p:sp>
        <p:nvSpPr>
          <p:cNvPr id="165" name="¿Cómo ayuda la matemática a entender la propagación del coronavirus y el posible colapso del sistema de salud?"/>
          <p:cNvSpPr txBox="1">
            <a:spLocks noGrp="1"/>
          </p:cNvSpPr>
          <p:nvPr>
            <p:ph type="body" sz="half" idx="1"/>
          </p:nvPr>
        </p:nvSpPr>
        <p:spPr>
          <a:xfrm>
            <a:off x="866829" y="4255544"/>
            <a:ext cx="6248400" cy="57150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  <a:defRPr sz="4500"/>
            </a:lvl1pPr>
          </a:lstStyle>
          <a:p>
            <a:r>
              <a:rPr sz="4000" dirty="0"/>
              <a:t>¿Cómo ayuda la matemática a entender la propagación del coronavirus y el posible colapso del sistema de salud?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oticias al 1 de marzo"/>
          <p:cNvSpPr txBox="1">
            <a:spLocks noGrp="1"/>
          </p:cNvSpPr>
          <p:nvPr>
            <p:ph type="title"/>
          </p:nvPr>
        </p:nvSpPr>
        <p:spPr>
          <a:xfrm>
            <a:off x="1270000" y="742249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Noticias al 1 de marzo</a:t>
            </a:r>
          </a:p>
        </p:txBody>
      </p:sp>
      <p:sp>
        <p:nvSpPr>
          <p:cNvPr id="169" name="El virus se está propagando más rápido fuera de China que dentro del país.…"/>
          <p:cNvSpPr txBox="1">
            <a:spLocks noGrp="1"/>
          </p:cNvSpPr>
          <p:nvPr>
            <p:ph type="body" idx="1"/>
          </p:nvPr>
        </p:nvSpPr>
        <p:spPr>
          <a:xfrm>
            <a:off x="1270000" y="3134322"/>
            <a:ext cx="10464800" cy="5715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90550" indent="-590550" algn="just" defTabSz="543305">
              <a:spcBef>
                <a:spcPts val="3300"/>
              </a:spcBef>
              <a:buBlip>
                <a:blip r:embed="rId2"/>
              </a:buBlip>
              <a:defRPr sz="4278"/>
            </a:pPr>
            <a:r>
              <a:rPr dirty="0"/>
              <a:t>El virus se está propagando más rápido fuera de China que dentro del país.</a:t>
            </a:r>
          </a:p>
          <a:p>
            <a:pPr marL="590550" indent="-590550" algn="just" defTabSz="543305">
              <a:spcBef>
                <a:spcPts val="3300"/>
              </a:spcBef>
              <a:buBlip>
                <a:blip r:embed="rId2"/>
              </a:buBlip>
              <a:defRPr sz="4278"/>
            </a:pPr>
            <a:r>
              <a:rPr dirty="0"/>
              <a:t>El salto en el número diario de casos confirmados a nivel internacional elevó el temor de que el brote se convierta en una pandemia.</a:t>
            </a:r>
          </a:p>
          <a:p>
            <a:pPr marL="590550" indent="-590550" algn="just" defTabSz="543305">
              <a:spcBef>
                <a:spcPts val="3300"/>
              </a:spcBef>
              <a:buBlip>
                <a:blip r:embed="rId2"/>
              </a:buBlip>
              <a:defRPr sz="4278"/>
            </a:pPr>
            <a:r>
              <a:rPr dirty="0"/>
              <a:t>"Este es un momento para tomar medidas para prevenir la infección y salvar vidas”.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¿Cómo se llega a tomar las medidas efectivas?"/>
          <p:cNvSpPr txBox="1">
            <a:spLocks noGrp="1"/>
          </p:cNvSpPr>
          <p:nvPr>
            <p:ph type="title"/>
          </p:nvPr>
        </p:nvSpPr>
        <p:spPr>
          <a:xfrm>
            <a:off x="1270000" y="1219846"/>
            <a:ext cx="10464800" cy="175727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6000" dirty="0"/>
              <a:t>¿Cómo se llega a tomar las medidas efectivas?</a:t>
            </a:r>
            <a:endParaRPr lang="es-ES" sz="6000" dirty="0"/>
          </a:p>
        </p:txBody>
      </p:sp>
      <p:pic>
        <p:nvPicPr>
          <p:cNvPr id="173" name="Captura de pantalla 2020-03-20 a la(s) 18.35.41.png" descr="Captura de pantalla 2020-03-20 a la(s) 18.35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36" y="2743201"/>
            <a:ext cx="7075344" cy="599454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1774729" y="8737744"/>
            <a:ext cx="89242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¡Graficando los datos podemos analizar el comportamiento de ellos! </a:t>
            </a:r>
          </a:p>
          <a:p>
            <a:r>
              <a:rPr lang="es-ES" sz="2400" b="1" dirty="0" smtClean="0"/>
              <a:t>¡Podemos proyectar lo que podría ocurrir más adelante!</a:t>
            </a:r>
            <a:endParaRPr lang="es-ES" sz="24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Un ajuste matemático"/>
          <p:cNvSpPr txBox="1">
            <a:spLocks noGrp="1"/>
          </p:cNvSpPr>
          <p:nvPr>
            <p:ph type="title"/>
          </p:nvPr>
        </p:nvSpPr>
        <p:spPr>
          <a:xfrm>
            <a:off x="1270000" y="94082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Un ajuste matemático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41780" y="8661400"/>
            <a:ext cx="1187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¡Con las matemáticas podemos encontrar una curva que se parece a los datos!</a:t>
            </a:r>
            <a:endParaRPr lang="es-ES" sz="2800" b="1" dirty="0"/>
          </a:p>
        </p:txBody>
      </p:sp>
      <p:pic>
        <p:nvPicPr>
          <p:cNvPr id="7" name="cor1.png" descr="cor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90" y="2590598"/>
            <a:ext cx="7008059" cy="5954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8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35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Un ajuste matemático"/>
          <p:cNvSpPr txBox="1">
            <a:spLocks noGrp="1"/>
          </p:cNvSpPr>
          <p:nvPr>
            <p:ph type="title"/>
          </p:nvPr>
        </p:nvSpPr>
        <p:spPr>
          <a:xfrm>
            <a:off x="1270000" y="94082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Un ajuste matemático</a:t>
            </a:r>
          </a:p>
        </p:txBody>
      </p:sp>
      <p:pic>
        <p:nvPicPr>
          <p:cNvPr id="6" name="cor2.png" descr="cor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85" y="2988170"/>
            <a:ext cx="6196410" cy="52651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-45128" y="8699500"/>
            <a:ext cx="13031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¡Haciendo varios modelos, podemos encontrar la curva que más se parece a los datos!</a:t>
            </a:r>
          </a:p>
          <a:p>
            <a:r>
              <a:rPr lang="es-ES" sz="2800" b="1" dirty="0" smtClean="0"/>
              <a:t>Así mejoramos la proyección.</a:t>
            </a:r>
            <a:endParaRPr lang="es-ES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8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69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¿Qué nos dicen los modelos?"/>
          <p:cNvSpPr txBox="1">
            <a:spLocks noGrp="1"/>
          </p:cNvSpPr>
          <p:nvPr>
            <p:ph type="title"/>
          </p:nvPr>
        </p:nvSpPr>
        <p:spPr>
          <a:xfrm>
            <a:off x="1270000" y="3657600"/>
            <a:ext cx="10464800" cy="2438400"/>
          </a:xfrm>
          <a:prstGeom prst="rect">
            <a:avLst/>
          </a:prstGeom>
        </p:spPr>
        <p:txBody>
          <a:bodyPr/>
          <a:lstStyle/>
          <a:p>
            <a:r>
              <a:t>¿Qué nos dicen los modelos?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5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oyección aproximada"/>
          <p:cNvSpPr txBox="1">
            <a:spLocks noGrp="1"/>
          </p:cNvSpPr>
          <p:nvPr>
            <p:ph type="title"/>
          </p:nvPr>
        </p:nvSpPr>
        <p:spPr>
          <a:xfrm>
            <a:off x="1270000" y="982742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/>
              <a:t>Proyección aproximada</a:t>
            </a:r>
            <a:endParaRPr lang="es-ES" sz="6000"/>
          </a:p>
        </p:txBody>
      </p:sp>
      <p:pic>
        <p:nvPicPr>
          <p:cNvPr id="193" name="cocri.png" descr="cocri.png"/>
          <p:cNvPicPr>
            <a:picLocks noChangeAspect="1"/>
          </p:cNvPicPr>
          <p:nvPr/>
        </p:nvPicPr>
        <p:blipFill>
          <a:blip r:embed="rId2"/>
          <a:srcRect b="11066"/>
          <a:stretch>
            <a:fillRect/>
          </a:stretch>
        </p:blipFill>
        <p:spPr>
          <a:xfrm>
            <a:off x="727333" y="3562584"/>
            <a:ext cx="3349367" cy="48391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" name="Flecha derecha 1"/>
          <p:cNvSpPr/>
          <p:nvPr/>
        </p:nvSpPr>
        <p:spPr>
          <a:xfrm>
            <a:off x="4898533" y="449507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0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royección aproximada"/>
          <p:cNvSpPr txBox="1">
            <a:spLocks noGrp="1"/>
          </p:cNvSpPr>
          <p:nvPr>
            <p:ph type="title"/>
          </p:nvPr>
        </p:nvSpPr>
        <p:spPr>
          <a:xfrm>
            <a:off x="1270000" y="982742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/>
              <a:t>Proyección aproximada</a:t>
            </a:r>
            <a:endParaRPr lang="es-ES" sz="6000"/>
          </a:p>
        </p:txBody>
      </p:sp>
      <p:pic>
        <p:nvPicPr>
          <p:cNvPr id="192" name="cor3.png" descr="co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780" y="3562584"/>
            <a:ext cx="5729320" cy="486746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193" name="cocri.png" descr="cocri.png"/>
          <p:cNvPicPr>
            <a:picLocks noChangeAspect="1"/>
          </p:cNvPicPr>
          <p:nvPr/>
        </p:nvPicPr>
        <p:blipFill>
          <a:blip r:embed="rId3"/>
          <a:srcRect b="11066"/>
          <a:stretch>
            <a:fillRect/>
          </a:stretch>
        </p:blipFill>
        <p:spPr>
          <a:xfrm>
            <a:off x="727333" y="3562584"/>
            <a:ext cx="3349367" cy="483918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2" name="Flecha derecha 1"/>
          <p:cNvSpPr/>
          <p:nvPr/>
        </p:nvSpPr>
        <p:spPr>
          <a:xfrm>
            <a:off x="4898533" y="449507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-55644" y="8890000"/>
            <a:ext cx="13275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¡El gráfico nos dice que el 10 de marzo el número de casos estará entre 28.500 y 35.500!</a:t>
            </a:r>
            <a:endParaRPr lang="es-ES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9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165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El modelo permite proyectar el número de casos fuera de Chin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t>El modelo permite proyectar el número de casos fuera de China.</a:t>
            </a:r>
          </a:p>
          <a:p>
            <a:pPr algn="just">
              <a:buBlip>
                <a:blip r:embed="rId2"/>
              </a:buBlip>
            </a:pPr>
            <a:r>
              <a:t>Al 10 de marzo ambos modelos estiman que el número de infectados, fuera de China, estará entre 28.500 y 35.500 individuos.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5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nota adh.png" descr="nota adh.pn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7270750" y="3110102"/>
            <a:ext cx="4483101" cy="6363821"/>
          </a:xfrm>
          <a:prstGeom prst="rect">
            <a:avLst/>
          </a:prstGeom>
        </p:spPr>
      </p:pic>
      <p:sp>
        <p:nvSpPr>
          <p:cNvPr id="125" name="¡Conozcámonos!"/>
          <p:cNvSpPr txBox="1">
            <a:spLocks noGrp="1"/>
          </p:cNvSpPr>
          <p:nvPr>
            <p:ph type="title"/>
          </p:nvPr>
        </p:nvSpPr>
        <p:spPr>
          <a:xfrm>
            <a:off x="1270000" y="84745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¡Conozcámonos!</a:t>
            </a:r>
          </a:p>
        </p:txBody>
      </p:sp>
      <p:sp>
        <p:nvSpPr>
          <p:cNvPr id="126" name="Presentación facilitador…"/>
          <p:cNvSpPr txBox="1">
            <a:spLocks noGrp="1"/>
          </p:cNvSpPr>
          <p:nvPr>
            <p:ph type="body" sz="half" idx="1"/>
          </p:nvPr>
        </p:nvSpPr>
        <p:spPr>
          <a:xfrm>
            <a:off x="1270000" y="3678568"/>
            <a:ext cx="5461000" cy="57150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08000" indent="-508000" defTabSz="467359">
              <a:spcBef>
                <a:spcPts val="2800"/>
              </a:spcBef>
              <a:buSzPct val="47000"/>
              <a:buBlip>
                <a:blip r:embed="rId3"/>
              </a:buBlip>
              <a:defRPr sz="3680"/>
            </a:pPr>
            <a:r>
              <a:t>Presentación facilitador</a:t>
            </a:r>
          </a:p>
          <a:p>
            <a:pPr marL="508000" indent="-508000" defTabSz="467359">
              <a:spcBef>
                <a:spcPts val="2800"/>
              </a:spcBef>
              <a:buSzPct val="47000"/>
              <a:buBlip>
                <a:blip r:embed="rId3"/>
              </a:buBlip>
              <a:defRPr sz="3680"/>
            </a:pPr>
            <a:r>
              <a:t>Presentación estudiantes:</a:t>
            </a:r>
          </a:p>
          <a:p>
            <a:pPr marL="1016000" lvl="1" indent="-508000" defTabSz="467359">
              <a:spcBef>
                <a:spcPts val="2800"/>
              </a:spcBef>
              <a:buSzPct val="75000"/>
              <a:buChar char="•"/>
              <a:defRPr sz="3680"/>
            </a:pPr>
            <a:r>
              <a:t>¿Cómo te has sentido con la situación que vive nuestro país?</a:t>
            </a:r>
          </a:p>
          <a:p>
            <a:pPr marL="1016000" lvl="1" indent="-508000" defTabSz="467359">
              <a:spcBef>
                <a:spcPts val="2800"/>
              </a:spcBef>
              <a:buSzPct val="75000"/>
              <a:buChar char="•"/>
              <a:defRPr sz="3680"/>
            </a:pPr>
            <a:r>
              <a:t>Escribe una palabra que más lo represente en el foro.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794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48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32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31" y="1599583"/>
            <a:ext cx="7431769" cy="6190005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sp>
        <p:nvSpPr>
          <p:cNvPr id="3" name="CuadroTexto 2"/>
          <p:cNvSpPr txBox="1"/>
          <p:nvPr/>
        </p:nvSpPr>
        <p:spPr>
          <a:xfrm>
            <a:off x="1561557" y="7937500"/>
            <a:ext cx="10598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¡Al 10 de marzo el número total de infectados llegó a 113.668!</a:t>
            </a:r>
          </a:p>
          <a:p>
            <a:r>
              <a:rPr lang="es-ES" sz="3200" dirty="0" smtClean="0"/>
              <a:t>¡Solo en China había 80.879!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Al 10 de marzo se tenían 113.668 casos, de los cuales 80.879 eran en China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t>Al 10 de marzo se tenían 113.668 casos, de los cuales 80.879 eran en China.</a:t>
            </a:r>
          </a:p>
          <a:p>
            <a:pPr algn="just">
              <a:buBlip>
                <a:blip r:embed="rId2"/>
              </a:buBlip>
            </a:pPr>
            <a:r>
              <a:t>¡El número da casos fuera de China ascendió a </a:t>
            </a:r>
            <a:r>
              <a:rPr>
                <a:solidFill>
                  <a:srgbClr val="EB280D"/>
                </a:solidFill>
              </a:rPr>
              <a:t>32.789</a:t>
            </a:r>
            <a:r>
              <a:t>!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5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Actividad"/>
          <p:cNvSpPr txBox="1">
            <a:spLocks noGrp="1"/>
          </p:cNvSpPr>
          <p:nvPr>
            <p:ph type="title"/>
          </p:nvPr>
        </p:nvSpPr>
        <p:spPr>
          <a:xfrm>
            <a:off x="1270000" y="906803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 dirty="0"/>
              <a:t>Actividad</a:t>
            </a:r>
            <a:r>
              <a:rPr lang="es-ES" sz="6000" dirty="0"/>
              <a:t> </a:t>
            </a:r>
            <a:endParaRPr dirty="0"/>
          </a:p>
        </p:txBody>
      </p:sp>
      <p:sp>
        <p:nvSpPr>
          <p:cNvPr id="206" name="¿Puedes desarrollar tu propio modelo que proyecte la propagación del virus en Chile?…"/>
          <p:cNvSpPr txBox="1">
            <a:spLocks noGrp="1"/>
          </p:cNvSpPr>
          <p:nvPr>
            <p:ph type="body" idx="1"/>
          </p:nvPr>
        </p:nvSpPr>
        <p:spPr>
          <a:xfrm>
            <a:off x="432254" y="5617963"/>
            <a:ext cx="8508008" cy="3403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495300" indent="-495300" algn="just" defTabSz="455675">
              <a:spcBef>
                <a:spcPts val="2800"/>
              </a:spcBef>
              <a:buBlip>
                <a:blip r:embed="rId2"/>
              </a:buBlip>
              <a:defRPr sz="3587"/>
            </a:pPr>
            <a:r>
              <a:t>¿Puedes desarrollar tu propio modelo que proyecte la propagación del virus en Chile?</a:t>
            </a:r>
          </a:p>
          <a:p>
            <a:pPr marL="495300" indent="-495300" algn="just" defTabSz="455675">
              <a:spcBef>
                <a:spcPts val="2800"/>
              </a:spcBef>
              <a:buBlip>
                <a:blip r:embed="rId2"/>
              </a:buBlip>
              <a:defRPr sz="3587"/>
            </a:pPr>
            <a:r>
              <a:t>Considerando que el 20 de marzo existían 434 casos confirmados. ¿Cuántos casos tendremos a fines de abril, según tu modelo?</a:t>
            </a:r>
          </a:p>
        </p:txBody>
      </p:sp>
      <p:sp>
        <p:nvSpPr>
          <p:cNvPr id="207" name="El ministro de Salud, dr. Mañalich, afirmó en alguna declaración:  “el virus se está duplicando cada tres días”"/>
          <p:cNvSpPr txBox="1"/>
          <p:nvPr/>
        </p:nvSpPr>
        <p:spPr>
          <a:xfrm>
            <a:off x="452385" y="2954025"/>
            <a:ext cx="12100030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spcBef>
                <a:spcPts val="3600"/>
              </a:spcBef>
              <a:defRPr sz="4600">
                <a:solidFill>
                  <a:srgbClr val="5A554C"/>
                </a:solidFill>
              </a:defRPr>
            </a:lvl1pPr>
          </a:lstStyle>
          <a:p>
            <a:r>
              <a:t>El ministro de Salud, dr. Mañalich, afirmó en alguna declaración:  “el virus se está duplicando cada tres días”</a:t>
            </a:r>
          </a:p>
        </p:txBody>
      </p:sp>
      <p:pic>
        <p:nvPicPr>
          <p:cNvPr id="208" name="trabajo gru.jpeg" descr="trabajo gru.jpeg"/>
          <p:cNvPicPr>
            <a:picLocks noChangeAspect="1"/>
          </p:cNvPicPr>
          <p:nvPr/>
        </p:nvPicPr>
        <p:blipFill>
          <a:blip r:embed="rId3"/>
          <a:srcRect l="8673" t="140" r="250" b="177"/>
          <a:stretch>
            <a:fillRect/>
          </a:stretch>
        </p:blipFill>
        <p:spPr>
          <a:xfrm>
            <a:off x="9068586" y="5222250"/>
            <a:ext cx="3841995" cy="3403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7384" y="0"/>
                </a:moveTo>
                <a:cubicBezTo>
                  <a:pt x="6736" y="8"/>
                  <a:pt x="6338" y="19"/>
                  <a:pt x="6331" y="33"/>
                </a:cubicBezTo>
                <a:cubicBezTo>
                  <a:pt x="6312" y="67"/>
                  <a:pt x="6232" y="95"/>
                  <a:pt x="6150" y="96"/>
                </a:cubicBezTo>
                <a:cubicBezTo>
                  <a:pt x="5776" y="99"/>
                  <a:pt x="4875" y="691"/>
                  <a:pt x="4562" y="1138"/>
                </a:cubicBezTo>
                <a:cubicBezTo>
                  <a:pt x="4086" y="1819"/>
                  <a:pt x="3929" y="2374"/>
                  <a:pt x="3945" y="3322"/>
                </a:cubicBezTo>
                <a:cubicBezTo>
                  <a:pt x="3958" y="4132"/>
                  <a:pt x="3861" y="5000"/>
                  <a:pt x="3746" y="5093"/>
                </a:cubicBezTo>
                <a:cubicBezTo>
                  <a:pt x="3704" y="5127"/>
                  <a:pt x="3469" y="5279"/>
                  <a:pt x="3226" y="5433"/>
                </a:cubicBezTo>
                <a:cubicBezTo>
                  <a:pt x="2984" y="5586"/>
                  <a:pt x="2786" y="5740"/>
                  <a:pt x="2785" y="5773"/>
                </a:cubicBezTo>
                <a:cubicBezTo>
                  <a:pt x="2782" y="5885"/>
                  <a:pt x="2002" y="7574"/>
                  <a:pt x="1886" y="7717"/>
                </a:cubicBezTo>
                <a:cubicBezTo>
                  <a:pt x="1823" y="7795"/>
                  <a:pt x="1613" y="7946"/>
                  <a:pt x="1422" y="8052"/>
                </a:cubicBezTo>
                <a:cubicBezTo>
                  <a:pt x="1201" y="8175"/>
                  <a:pt x="972" y="8373"/>
                  <a:pt x="789" y="8596"/>
                </a:cubicBezTo>
                <a:cubicBezTo>
                  <a:pt x="509" y="8937"/>
                  <a:pt x="144" y="9656"/>
                  <a:pt x="144" y="9868"/>
                </a:cubicBezTo>
                <a:cubicBezTo>
                  <a:pt x="144" y="9926"/>
                  <a:pt x="119" y="10029"/>
                  <a:pt x="86" y="10097"/>
                </a:cubicBezTo>
                <a:cubicBezTo>
                  <a:pt x="54" y="10166"/>
                  <a:pt x="17" y="10530"/>
                  <a:pt x="6" y="10903"/>
                </a:cubicBezTo>
                <a:cubicBezTo>
                  <a:pt x="-10" y="11439"/>
                  <a:pt x="5" y="11624"/>
                  <a:pt x="75" y="11782"/>
                </a:cubicBezTo>
                <a:cubicBezTo>
                  <a:pt x="236" y="12147"/>
                  <a:pt x="254" y="12199"/>
                  <a:pt x="254" y="12268"/>
                </a:cubicBezTo>
                <a:cubicBezTo>
                  <a:pt x="254" y="12306"/>
                  <a:pt x="310" y="12419"/>
                  <a:pt x="378" y="12520"/>
                </a:cubicBezTo>
                <a:cubicBezTo>
                  <a:pt x="902" y="13298"/>
                  <a:pt x="1648" y="13837"/>
                  <a:pt x="2308" y="13913"/>
                </a:cubicBezTo>
                <a:cubicBezTo>
                  <a:pt x="2508" y="13936"/>
                  <a:pt x="2697" y="13991"/>
                  <a:pt x="2727" y="14031"/>
                </a:cubicBezTo>
                <a:cubicBezTo>
                  <a:pt x="2757" y="14072"/>
                  <a:pt x="2788" y="14516"/>
                  <a:pt x="2796" y="15021"/>
                </a:cubicBezTo>
                <a:lnTo>
                  <a:pt x="2812" y="15938"/>
                </a:lnTo>
                <a:lnTo>
                  <a:pt x="3032" y="16072"/>
                </a:lnTo>
                <a:cubicBezTo>
                  <a:pt x="3599" y="16415"/>
                  <a:pt x="4171" y="16821"/>
                  <a:pt x="4197" y="16898"/>
                </a:cubicBezTo>
                <a:cubicBezTo>
                  <a:pt x="4212" y="16944"/>
                  <a:pt x="4189" y="17074"/>
                  <a:pt x="4143" y="17185"/>
                </a:cubicBezTo>
                <a:cubicBezTo>
                  <a:pt x="3918" y="17728"/>
                  <a:pt x="3867" y="18698"/>
                  <a:pt x="4029" y="19331"/>
                </a:cubicBezTo>
                <a:cubicBezTo>
                  <a:pt x="4294" y="20361"/>
                  <a:pt x="5037" y="21183"/>
                  <a:pt x="5947" y="21451"/>
                </a:cubicBezTo>
                <a:cubicBezTo>
                  <a:pt x="6099" y="21496"/>
                  <a:pt x="6246" y="21556"/>
                  <a:pt x="6275" y="21585"/>
                </a:cubicBezTo>
                <a:cubicBezTo>
                  <a:pt x="6280" y="21590"/>
                  <a:pt x="6677" y="21593"/>
                  <a:pt x="6909" y="21597"/>
                </a:cubicBezTo>
                <a:cubicBezTo>
                  <a:pt x="7013" y="21593"/>
                  <a:pt x="7149" y="21590"/>
                  <a:pt x="7152" y="21585"/>
                </a:cubicBezTo>
                <a:cubicBezTo>
                  <a:pt x="7168" y="21555"/>
                  <a:pt x="7267" y="21516"/>
                  <a:pt x="7372" y="21497"/>
                </a:cubicBezTo>
                <a:cubicBezTo>
                  <a:pt x="7798" y="21419"/>
                  <a:pt x="8298" y="21081"/>
                  <a:pt x="8735" y="20572"/>
                </a:cubicBezTo>
                <a:lnTo>
                  <a:pt x="9159" y="20079"/>
                </a:lnTo>
                <a:lnTo>
                  <a:pt x="9614" y="20371"/>
                </a:lnTo>
                <a:cubicBezTo>
                  <a:pt x="9865" y="20532"/>
                  <a:pt x="10163" y="20729"/>
                  <a:pt x="10276" y="20809"/>
                </a:cubicBezTo>
                <a:cubicBezTo>
                  <a:pt x="10512" y="20976"/>
                  <a:pt x="10715" y="20997"/>
                  <a:pt x="10814" y="20862"/>
                </a:cubicBezTo>
                <a:cubicBezTo>
                  <a:pt x="10851" y="20811"/>
                  <a:pt x="10911" y="20769"/>
                  <a:pt x="10945" y="20769"/>
                </a:cubicBezTo>
                <a:cubicBezTo>
                  <a:pt x="10980" y="20769"/>
                  <a:pt x="11094" y="20703"/>
                  <a:pt x="11199" y="20623"/>
                </a:cubicBezTo>
                <a:cubicBezTo>
                  <a:pt x="11305" y="20543"/>
                  <a:pt x="11536" y="20391"/>
                  <a:pt x="11712" y="20283"/>
                </a:cubicBezTo>
                <a:lnTo>
                  <a:pt x="12034" y="20084"/>
                </a:lnTo>
                <a:lnTo>
                  <a:pt x="12511" y="20633"/>
                </a:lnTo>
                <a:cubicBezTo>
                  <a:pt x="12954" y="21141"/>
                  <a:pt x="13021" y="21194"/>
                  <a:pt x="13427" y="21353"/>
                </a:cubicBezTo>
                <a:cubicBezTo>
                  <a:pt x="13669" y="21448"/>
                  <a:pt x="13910" y="21551"/>
                  <a:pt x="13963" y="21582"/>
                </a:cubicBezTo>
                <a:cubicBezTo>
                  <a:pt x="13973" y="21589"/>
                  <a:pt x="14090" y="21594"/>
                  <a:pt x="14215" y="21600"/>
                </a:cubicBezTo>
                <a:cubicBezTo>
                  <a:pt x="14494" y="21595"/>
                  <a:pt x="14684" y="21589"/>
                  <a:pt x="14688" y="21582"/>
                </a:cubicBezTo>
                <a:cubicBezTo>
                  <a:pt x="14704" y="21551"/>
                  <a:pt x="14850" y="21506"/>
                  <a:pt x="15009" y="21482"/>
                </a:cubicBezTo>
                <a:cubicBezTo>
                  <a:pt x="15720" y="21373"/>
                  <a:pt x="16543" y="20695"/>
                  <a:pt x="16902" y="19923"/>
                </a:cubicBezTo>
                <a:cubicBezTo>
                  <a:pt x="17115" y="19464"/>
                  <a:pt x="17269" y="18720"/>
                  <a:pt x="17183" y="18565"/>
                </a:cubicBezTo>
                <a:cubicBezTo>
                  <a:pt x="17164" y="18531"/>
                  <a:pt x="17202" y="18324"/>
                  <a:pt x="17266" y="18107"/>
                </a:cubicBezTo>
                <a:cubicBezTo>
                  <a:pt x="17367" y="17756"/>
                  <a:pt x="17373" y="17660"/>
                  <a:pt x="17321" y="17268"/>
                </a:cubicBezTo>
                <a:cubicBezTo>
                  <a:pt x="17289" y="17025"/>
                  <a:pt x="17252" y="16788"/>
                  <a:pt x="17241" y="16742"/>
                </a:cubicBezTo>
                <a:cubicBezTo>
                  <a:pt x="17221" y="16658"/>
                  <a:pt x="17307" y="16592"/>
                  <a:pt x="18060" y="16112"/>
                </a:cubicBezTo>
                <a:lnTo>
                  <a:pt x="18401" y="15895"/>
                </a:lnTo>
                <a:lnTo>
                  <a:pt x="18416" y="14900"/>
                </a:lnTo>
                <a:lnTo>
                  <a:pt x="18432" y="13908"/>
                </a:lnTo>
                <a:lnTo>
                  <a:pt x="18789" y="13868"/>
                </a:lnTo>
                <a:cubicBezTo>
                  <a:pt x="19421" y="13797"/>
                  <a:pt x="20035" y="13432"/>
                  <a:pt x="20506" y="12848"/>
                </a:cubicBezTo>
                <a:cubicBezTo>
                  <a:pt x="20820" y="12458"/>
                  <a:pt x="21055" y="11882"/>
                  <a:pt x="20934" y="11797"/>
                </a:cubicBezTo>
                <a:cubicBezTo>
                  <a:pt x="20898" y="11772"/>
                  <a:pt x="20898" y="11720"/>
                  <a:pt x="20934" y="11644"/>
                </a:cubicBezTo>
                <a:cubicBezTo>
                  <a:pt x="20978" y="11552"/>
                  <a:pt x="21034" y="11535"/>
                  <a:pt x="21215" y="11558"/>
                </a:cubicBezTo>
                <a:cubicBezTo>
                  <a:pt x="21380" y="11579"/>
                  <a:pt x="21470" y="11557"/>
                  <a:pt x="21545" y="11480"/>
                </a:cubicBezTo>
                <a:cubicBezTo>
                  <a:pt x="21563" y="11462"/>
                  <a:pt x="21578" y="11431"/>
                  <a:pt x="21590" y="11379"/>
                </a:cubicBezTo>
                <a:cubicBezTo>
                  <a:pt x="21576" y="11338"/>
                  <a:pt x="21559" y="11320"/>
                  <a:pt x="21539" y="11314"/>
                </a:cubicBezTo>
                <a:cubicBezTo>
                  <a:pt x="21447" y="11287"/>
                  <a:pt x="21429" y="11229"/>
                  <a:pt x="21429" y="10966"/>
                </a:cubicBezTo>
                <a:cubicBezTo>
                  <a:pt x="21429" y="10706"/>
                  <a:pt x="21409" y="10635"/>
                  <a:pt x="21305" y="10558"/>
                </a:cubicBezTo>
                <a:cubicBezTo>
                  <a:pt x="21213" y="10490"/>
                  <a:pt x="21148" y="10334"/>
                  <a:pt x="21070" y="9984"/>
                </a:cubicBezTo>
                <a:cubicBezTo>
                  <a:pt x="20923" y="9318"/>
                  <a:pt x="20555" y="8690"/>
                  <a:pt x="20105" y="8337"/>
                </a:cubicBezTo>
                <a:cubicBezTo>
                  <a:pt x="19919" y="8191"/>
                  <a:pt x="19631" y="7933"/>
                  <a:pt x="19465" y="7762"/>
                </a:cubicBezTo>
                <a:cubicBezTo>
                  <a:pt x="19298" y="7592"/>
                  <a:pt x="18999" y="7353"/>
                  <a:pt x="18798" y="7234"/>
                </a:cubicBezTo>
                <a:lnTo>
                  <a:pt x="18432" y="7017"/>
                </a:lnTo>
                <a:lnTo>
                  <a:pt x="18405" y="6355"/>
                </a:lnTo>
                <a:cubicBezTo>
                  <a:pt x="18390" y="5990"/>
                  <a:pt x="18365" y="5683"/>
                  <a:pt x="18350" y="5672"/>
                </a:cubicBezTo>
                <a:cubicBezTo>
                  <a:pt x="18334" y="5661"/>
                  <a:pt x="18248" y="5606"/>
                  <a:pt x="18158" y="5551"/>
                </a:cubicBezTo>
                <a:cubicBezTo>
                  <a:pt x="18067" y="5496"/>
                  <a:pt x="17750" y="5291"/>
                  <a:pt x="17453" y="5095"/>
                </a:cubicBezTo>
                <a:cubicBezTo>
                  <a:pt x="17024" y="4812"/>
                  <a:pt x="16919" y="4718"/>
                  <a:pt x="16951" y="4637"/>
                </a:cubicBezTo>
                <a:cubicBezTo>
                  <a:pt x="16973" y="4580"/>
                  <a:pt x="17049" y="4353"/>
                  <a:pt x="17118" y="4131"/>
                </a:cubicBezTo>
                <a:cubicBezTo>
                  <a:pt x="17287" y="3597"/>
                  <a:pt x="17298" y="2738"/>
                  <a:pt x="17143" y="2219"/>
                </a:cubicBezTo>
                <a:cubicBezTo>
                  <a:pt x="16837" y="1193"/>
                  <a:pt x="16275" y="536"/>
                  <a:pt x="15430" y="217"/>
                </a:cubicBezTo>
                <a:cubicBezTo>
                  <a:pt x="15236" y="143"/>
                  <a:pt x="15053" y="59"/>
                  <a:pt x="15024" y="28"/>
                </a:cubicBezTo>
                <a:cubicBezTo>
                  <a:pt x="15015" y="18"/>
                  <a:pt x="14602" y="10"/>
                  <a:pt x="13996" y="3"/>
                </a:cubicBezTo>
                <a:cubicBezTo>
                  <a:pt x="13773" y="12"/>
                  <a:pt x="13630" y="22"/>
                  <a:pt x="13633" y="38"/>
                </a:cubicBezTo>
                <a:cubicBezTo>
                  <a:pt x="13640" y="76"/>
                  <a:pt x="13490" y="185"/>
                  <a:pt x="13300" y="277"/>
                </a:cubicBezTo>
                <a:cubicBezTo>
                  <a:pt x="13057" y="396"/>
                  <a:pt x="12836" y="575"/>
                  <a:pt x="12551" y="887"/>
                </a:cubicBezTo>
                <a:cubicBezTo>
                  <a:pt x="12329" y="1130"/>
                  <a:pt x="12157" y="1341"/>
                  <a:pt x="12170" y="1355"/>
                </a:cubicBezTo>
                <a:cubicBezTo>
                  <a:pt x="12182" y="1369"/>
                  <a:pt x="12157" y="1413"/>
                  <a:pt x="12114" y="1453"/>
                </a:cubicBezTo>
                <a:cubicBezTo>
                  <a:pt x="12052" y="1511"/>
                  <a:pt x="11990" y="1498"/>
                  <a:pt x="11824" y="1393"/>
                </a:cubicBezTo>
                <a:cubicBezTo>
                  <a:pt x="11541" y="1215"/>
                  <a:pt x="11469" y="1145"/>
                  <a:pt x="11505" y="1081"/>
                </a:cubicBezTo>
                <a:cubicBezTo>
                  <a:pt x="11521" y="1051"/>
                  <a:pt x="11494" y="1044"/>
                  <a:pt x="11445" y="1065"/>
                </a:cubicBezTo>
                <a:cubicBezTo>
                  <a:pt x="11394" y="1087"/>
                  <a:pt x="11288" y="1048"/>
                  <a:pt x="11197" y="972"/>
                </a:cubicBezTo>
                <a:cubicBezTo>
                  <a:pt x="11110" y="899"/>
                  <a:pt x="11015" y="839"/>
                  <a:pt x="10988" y="839"/>
                </a:cubicBezTo>
                <a:cubicBezTo>
                  <a:pt x="10960" y="839"/>
                  <a:pt x="10907" y="797"/>
                  <a:pt x="10869" y="746"/>
                </a:cubicBezTo>
                <a:cubicBezTo>
                  <a:pt x="10824" y="684"/>
                  <a:pt x="10700" y="652"/>
                  <a:pt x="10508" y="652"/>
                </a:cubicBezTo>
                <a:cubicBezTo>
                  <a:pt x="10257" y="652"/>
                  <a:pt x="10202" y="676"/>
                  <a:pt x="10102" y="819"/>
                </a:cubicBezTo>
                <a:cubicBezTo>
                  <a:pt x="9985" y="987"/>
                  <a:pt x="9893" y="1057"/>
                  <a:pt x="9549" y="1252"/>
                </a:cubicBezTo>
                <a:cubicBezTo>
                  <a:pt x="9443" y="1312"/>
                  <a:pt x="9314" y="1399"/>
                  <a:pt x="9264" y="1446"/>
                </a:cubicBezTo>
                <a:cubicBezTo>
                  <a:pt x="9182" y="1522"/>
                  <a:pt x="9125" y="1477"/>
                  <a:pt x="8740" y="1045"/>
                </a:cubicBezTo>
                <a:cubicBezTo>
                  <a:pt x="8268" y="516"/>
                  <a:pt x="8005" y="281"/>
                  <a:pt x="7890" y="280"/>
                </a:cubicBezTo>
                <a:cubicBezTo>
                  <a:pt x="7849" y="279"/>
                  <a:pt x="7709" y="208"/>
                  <a:pt x="7578" y="123"/>
                </a:cubicBezTo>
                <a:lnTo>
                  <a:pt x="7384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8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hoto_2020-03-20_19-10-25.jpg" descr="photo_2020-03-20_19-10-25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848829" y="1131334"/>
            <a:ext cx="6024085" cy="8418466"/>
          </a:xfrm>
          <a:prstGeom prst="rect">
            <a:avLst/>
          </a:prstGeom>
        </p:spPr>
      </p:pic>
      <p:sp>
        <p:nvSpPr>
          <p:cNvPr id="212" name="La desigualdad en Chile"/>
          <p:cNvSpPr txBox="1">
            <a:spLocks noGrp="1"/>
          </p:cNvSpPr>
          <p:nvPr>
            <p:ph type="title"/>
          </p:nvPr>
        </p:nvSpPr>
        <p:spPr>
          <a:xfrm>
            <a:off x="381000" y="1765774"/>
            <a:ext cx="5867400" cy="3302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7840"/>
            </a:lvl1pPr>
          </a:lstStyle>
          <a:p>
            <a:r>
              <a:t>La desigualdad en Chile</a:t>
            </a:r>
          </a:p>
        </p:txBody>
      </p:sp>
      <p:sp>
        <p:nvSpPr>
          <p:cNvPr id="213" name="¡Una mirada matemática!"/>
          <p:cNvSpPr txBox="1">
            <a:spLocks noGrp="1"/>
          </p:cNvSpPr>
          <p:nvPr>
            <p:ph type="body" sz="half" idx="1"/>
          </p:nvPr>
        </p:nvSpPr>
        <p:spPr>
          <a:xfrm>
            <a:off x="381000" y="5341793"/>
            <a:ext cx="5867400" cy="37211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¡Una mirada matemática!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¿Sabías que…?"/>
          <p:cNvSpPr txBox="1">
            <a:spLocks noGrp="1"/>
          </p:cNvSpPr>
          <p:nvPr>
            <p:ph type="title"/>
          </p:nvPr>
        </p:nvSpPr>
        <p:spPr>
          <a:xfrm>
            <a:off x="1270000" y="74854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/>
              <a:t>¿Sabías que…?</a:t>
            </a:r>
            <a:endParaRPr lang="es-ES" sz="6000"/>
          </a:p>
        </p:txBody>
      </p:sp>
      <p:sp>
        <p:nvSpPr>
          <p:cNvPr id="217" name="Chile tiene el PIB per cápita más alto de América del Sur: un promedio, producto de la división de los ingresos totales de una economía entre su población."/>
          <p:cNvSpPr txBox="1">
            <a:spLocks noGrp="1"/>
          </p:cNvSpPr>
          <p:nvPr>
            <p:ph type="body" idx="1"/>
          </p:nvPr>
        </p:nvSpPr>
        <p:spPr>
          <a:xfrm>
            <a:off x="868461" y="2978166"/>
            <a:ext cx="11267878" cy="31976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</a:lvl1pPr>
          </a:lstStyle>
          <a:p>
            <a:r>
              <a:rPr sz="3600" dirty="0"/>
              <a:t>Chile tiene el PIB per cápita más alto de América del Sur: un promedio, producto de la división de los ingresos totales de una economía entre su población.</a:t>
            </a:r>
          </a:p>
        </p:txBody>
      </p:sp>
      <p:pic>
        <p:nvPicPr>
          <p:cNvPr id="218" name="Imagen" descr="Imagen"/>
          <p:cNvPicPr>
            <a:picLocks noChangeAspect="1"/>
          </p:cNvPicPr>
          <p:nvPr/>
        </p:nvPicPr>
        <p:blipFill>
          <a:blip r:embed="rId2"/>
          <a:srcRect l="1086" t="2331" r="270"/>
          <a:stretch>
            <a:fillRect/>
          </a:stretch>
        </p:blipFill>
        <p:spPr>
          <a:xfrm>
            <a:off x="2632075" y="5180419"/>
            <a:ext cx="8571617" cy="4451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¿Sabías que…?"/>
          <p:cNvSpPr txBox="1">
            <a:spLocks noGrp="1"/>
          </p:cNvSpPr>
          <p:nvPr>
            <p:ph type="title"/>
          </p:nvPr>
        </p:nvSpPr>
        <p:spPr>
          <a:xfrm>
            <a:off x="1270000" y="74854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¿Sabías que…?</a:t>
            </a:r>
          </a:p>
        </p:txBody>
      </p:sp>
      <p:sp>
        <p:nvSpPr>
          <p:cNvPr id="221" name="El índice de Gini es un indicador que nos permite medir la desigualdad económica existente entre los individuos u hogares de un país.…"/>
          <p:cNvSpPr txBox="1">
            <a:spLocks noGrp="1"/>
          </p:cNvSpPr>
          <p:nvPr>
            <p:ph type="body" idx="1"/>
          </p:nvPr>
        </p:nvSpPr>
        <p:spPr>
          <a:xfrm>
            <a:off x="601165" y="2875303"/>
            <a:ext cx="11802470" cy="3642321"/>
          </a:xfrm>
          <a:prstGeom prst="rect">
            <a:avLst/>
          </a:prstGeom>
        </p:spPr>
        <p:txBody>
          <a:bodyPr anchor="t"/>
          <a:lstStyle/>
          <a:p>
            <a:pPr marL="496956" indent="-496956" algn="just">
              <a:spcBef>
                <a:spcPts val="1900"/>
              </a:spcBef>
              <a:buBlip>
                <a:blip r:embed="rId2"/>
              </a:buBlip>
              <a:defRPr sz="3100"/>
            </a:pPr>
            <a:r>
              <a:t>El índice de Gini es un indicador que nos permite medir la desigualdad económica existente entre los individuos u hogares de un país. </a:t>
            </a:r>
          </a:p>
          <a:p>
            <a:pPr marL="496956" indent="-496956" algn="just">
              <a:spcBef>
                <a:spcPts val="1900"/>
              </a:spcBef>
              <a:buBlip>
                <a:blip r:embed="rId2"/>
              </a:buBlip>
              <a:defRPr sz="3100"/>
            </a:pPr>
            <a:r>
              <a:t>Si un país tiene 0 en el índice de Gini, significa que tiene una igualdad perfecta, mientras que si tiene 100, estamos ante un país perfectamente desigual.</a:t>
            </a:r>
          </a:p>
        </p:txBody>
      </p:sp>
      <p:pic>
        <p:nvPicPr>
          <p:cNvPr id="222" name="Imagen" descr="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445" y="6217413"/>
            <a:ext cx="5996804" cy="3397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¿Sabías que…?"/>
          <p:cNvSpPr txBox="1">
            <a:spLocks noGrp="1"/>
          </p:cNvSpPr>
          <p:nvPr>
            <p:ph type="title"/>
          </p:nvPr>
        </p:nvSpPr>
        <p:spPr>
          <a:xfrm>
            <a:off x="1270000" y="74854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t>¿Sabías que…?</a:t>
            </a:r>
          </a:p>
        </p:txBody>
      </p:sp>
      <p:sp>
        <p:nvSpPr>
          <p:cNvPr id="226" name="Efectos de la redistribución de ingresos por impuesto a la renta, seguridad social y transferencias privadas.…"/>
          <p:cNvSpPr txBox="1">
            <a:spLocks noGrp="1"/>
          </p:cNvSpPr>
          <p:nvPr>
            <p:ph type="body" idx="1"/>
          </p:nvPr>
        </p:nvSpPr>
        <p:spPr>
          <a:xfrm>
            <a:off x="487141" y="3499821"/>
            <a:ext cx="4982420" cy="6037669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100"/>
              </a:spcBef>
              <a:buSzTx/>
              <a:buNone/>
              <a:defRPr sz="3200"/>
            </a:pPr>
            <a:r>
              <a:t>Efectos de la redistribución de ingresos por impuesto a la renta, seguridad social y transferencias privadas.</a:t>
            </a:r>
          </a:p>
          <a:p>
            <a:pPr marL="0" indent="0" algn="just">
              <a:spcBef>
                <a:spcPts val="3100"/>
              </a:spcBef>
              <a:buSzTx/>
              <a:buNone/>
              <a:defRPr sz="3200"/>
            </a:pPr>
            <a:r>
              <a:t>¡Chile es el país más desigual cuando se toma en cuenta esta redistribución!</a:t>
            </a:r>
          </a:p>
        </p:txBody>
      </p:sp>
      <p:pic>
        <p:nvPicPr>
          <p:cNvPr id="227" name="Imagen" descr="Image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120" y="2974924"/>
            <a:ext cx="6612698" cy="66126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¿Cuál será la razón de que el impuesto a la renta no reduzca de manera importante la desigualdad en Chile?"/>
          <p:cNvSpPr txBox="1">
            <a:spLocks noGrp="1"/>
          </p:cNvSpPr>
          <p:nvPr>
            <p:ph type="title"/>
          </p:nvPr>
        </p:nvSpPr>
        <p:spPr>
          <a:xfrm>
            <a:off x="1270000" y="1296750"/>
            <a:ext cx="10464800" cy="2438401"/>
          </a:xfrm>
          <a:prstGeom prst="rect">
            <a:avLst/>
          </a:prstGeom>
        </p:spPr>
        <p:txBody>
          <a:bodyPr/>
          <a:lstStyle>
            <a:lvl1pPr defTabSz="315468">
              <a:defRPr sz="4320"/>
            </a:lvl1pPr>
          </a:lstStyle>
          <a:p>
            <a:r>
              <a:rPr dirty="0"/>
              <a:t>¿Cuál será la razón de que el impuesto a la renta no reduzca de manera importante la desigualdad en Chile?</a:t>
            </a:r>
          </a:p>
        </p:txBody>
      </p:sp>
      <p:sp>
        <p:nvSpPr>
          <p:cNvPr id="232" name="El impuesto a la renta que lo pagan solo los ingresos más altos (19%) tiene una evasión del  34%"/>
          <p:cNvSpPr txBox="1">
            <a:spLocks noGrp="1"/>
          </p:cNvSpPr>
          <p:nvPr>
            <p:ph type="body" idx="1"/>
          </p:nvPr>
        </p:nvSpPr>
        <p:spPr>
          <a:xfrm>
            <a:off x="1048920" y="4762070"/>
            <a:ext cx="6264078" cy="44854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SzTx/>
              <a:buNone/>
            </a:lvl1pPr>
          </a:lstStyle>
          <a:p>
            <a:r>
              <a:rPr sz="3600" dirty="0"/>
              <a:t>El impuesto a la renta que lo pagan solo los ingresos más altos (19%) tiene una evasión del  34%</a:t>
            </a:r>
            <a:r>
              <a:rPr lang="es-ES_tradnl" sz="3600" dirty="0"/>
              <a:t>.</a:t>
            </a:r>
            <a:endParaRPr sz="3600" dirty="0"/>
          </a:p>
        </p:txBody>
      </p:sp>
      <p:pic>
        <p:nvPicPr>
          <p:cNvPr id="233" name="eva.jpeg" descr="eva.jpeg"/>
          <p:cNvPicPr>
            <a:picLocks noChangeAspect="1"/>
          </p:cNvPicPr>
          <p:nvPr/>
        </p:nvPicPr>
        <p:blipFill>
          <a:blip r:embed="rId2"/>
          <a:srcRect l="17419" r="15098"/>
          <a:stretch>
            <a:fillRect/>
          </a:stretch>
        </p:blipFill>
        <p:spPr>
          <a:xfrm>
            <a:off x="7828863" y="5134829"/>
            <a:ext cx="4203522" cy="3275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600" extrusionOk="0">
                <a:moveTo>
                  <a:pt x="0" y="0"/>
                </a:moveTo>
                <a:lnTo>
                  <a:pt x="0" y="298"/>
                </a:lnTo>
                <a:cubicBezTo>
                  <a:pt x="1" y="1016"/>
                  <a:pt x="240" y="1674"/>
                  <a:pt x="710" y="2253"/>
                </a:cubicBezTo>
                <a:cubicBezTo>
                  <a:pt x="1216" y="2878"/>
                  <a:pt x="1325" y="2960"/>
                  <a:pt x="3407" y="4339"/>
                </a:cubicBezTo>
                <a:cubicBezTo>
                  <a:pt x="4117" y="4810"/>
                  <a:pt x="4734" y="5239"/>
                  <a:pt x="4778" y="5292"/>
                </a:cubicBezTo>
                <a:cubicBezTo>
                  <a:pt x="4886" y="5422"/>
                  <a:pt x="4502" y="7904"/>
                  <a:pt x="4119" y="9558"/>
                </a:cubicBezTo>
                <a:lnTo>
                  <a:pt x="3811" y="10903"/>
                </a:lnTo>
                <a:lnTo>
                  <a:pt x="4058" y="11251"/>
                </a:lnTo>
                <a:cubicBezTo>
                  <a:pt x="4195" y="11442"/>
                  <a:pt x="4333" y="11694"/>
                  <a:pt x="4366" y="11814"/>
                </a:cubicBezTo>
                <a:cubicBezTo>
                  <a:pt x="4498" y="12300"/>
                  <a:pt x="4766" y="18148"/>
                  <a:pt x="4733" y="19815"/>
                </a:cubicBezTo>
                <a:lnTo>
                  <a:pt x="4698" y="21600"/>
                </a:lnTo>
                <a:lnTo>
                  <a:pt x="16519" y="21600"/>
                </a:lnTo>
                <a:lnTo>
                  <a:pt x="16519" y="20927"/>
                </a:lnTo>
                <a:cubicBezTo>
                  <a:pt x="16519" y="20365"/>
                  <a:pt x="16584" y="20135"/>
                  <a:pt x="16929" y="19483"/>
                </a:cubicBezTo>
                <a:cubicBezTo>
                  <a:pt x="17363" y="18663"/>
                  <a:pt x="17696" y="17698"/>
                  <a:pt x="17851" y="16813"/>
                </a:cubicBezTo>
                <a:cubicBezTo>
                  <a:pt x="17933" y="16344"/>
                  <a:pt x="17925" y="16291"/>
                  <a:pt x="17774" y="16366"/>
                </a:cubicBezTo>
                <a:cubicBezTo>
                  <a:pt x="17318" y="16592"/>
                  <a:pt x="17071" y="16575"/>
                  <a:pt x="16799" y="16300"/>
                </a:cubicBezTo>
                <a:lnTo>
                  <a:pt x="16519" y="16012"/>
                </a:lnTo>
                <a:lnTo>
                  <a:pt x="16519" y="13641"/>
                </a:lnTo>
                <a:lnTo>
                  <a:pt x="16519" y="11267"/>
                </a:lnTo>
                <a:lnTo>
                  <a:pt x="17041" y="10927"/>
                </a:lnTo>
                <a:cubicBezTo>
                  <a:pt x="17432" y="10673"/>
                  <a:pt x="17548" y="10533"/>
                  <a:pt x="17506" y="10364"/>
                </a:cubicBezTo>
                <a:cubicBezTo>
                  <a:pt x="17095" y="8692"/>
                  <a:pt x="16124" y="4044"/>
                  <a:pt x="16167" y="3955"/>
                </a:cubicBezTo>
                <a:cubicBezTo>
                  <a:pt x="16198" y="3889"/>
                  <a:pt x="16380" y="3872"/>
                  <a:pt x="16570" y="3918"/>
                </a:cubicBezTo>
                <a:cubicBezTo>
                  <a:pt x="16761" y="3964"/>
                  <a:pt x="17091" y="3928"/>
                  <a:pt x="17300" y="3839"/>
                </a:cubicBezTo>
                <a:cubicBezTo>
                  <a:pt x="17669" y="3684"/>
                  <a:pt x="17690" y="3695"/>
                  <a:pt x="17935" y="4096"/>
                </a:cubicBezTo>
                <a:cubicBezTo>
                  <a:pt x="18074" y="4325"/>
                  <a:pt x="18315" y="4597"/>
                  <a:pt x="18471" y="4701"/>
                </a:cubicBezTo>
                <a:cubicBezTo>
                  <a:pt x="18751" y="4887"/>
                  <a:pt x="18762" y="4879"/>
                  <a:pt x="19419" y="3889"/>
                </a:cubicBezTo>
                <a:cubicBezTo>
                  <a:pt x="20093" y="2874"/>
                  <a:pt x="21411" y="655"/>
                  <a:pt x="21591" y="233"/>
                </a:cubicBezTo>
                <a:cubicBezTo>
                  <a:pt x="21597" y="219"/>
                  <a:pt x="21600" y="206"/>
                  <a:pt x="21597" y="194"/>
                </a:cubicBezTo>
                <a:cubicBezTo>
                  <a:pt x="21553" y="11"/>
                  <a:pt x="20199" y="0"/>
                  <a:pt x="8057" y="0"/>
                </a:cubicBez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¿Cómo detectar la evasión?"/>
          <p:cNvSpPr txBox="1">
            <a:spLocks noGrp="1"/>
          </p:cNvSpPr>
          <p:nvPr>
            <p:ph type="title"/>
          </p:nvPr>
        </p:nvSpPr>
        <p:spPr>
          <a:xfrm>
            <a:off x="1270000" y="1381569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600"/>
              <a:t>¿Cómo detectar la evasión?</a:t>
            </a:r>
            <a:endParaRPr lang="es-ES" sz="6600"/>
          </a:p>
        </p:txBody>
      </p:sp>
      <p:sp>
        <p:nvSpPr>
          <p:cNvPr id="237" name="Si alguien miente en la declaración de renta, tendrá que inventar algunos ingresos o gastos.…"/>
          <p:cNvSpPr txBox="1">
            <a:spLocks noGrp="1"/>
          </p:cNvSpPr>
          <p:nvPr>
            <p:ph type="body" idx="1"/>
          </p:nvPr>
        </p:nvSpPr>
        <p:spPr>
          <a:xfrm>
            <a:off x="1270000" y="3876387"/>
            <a:ext cx="10464800" cy="57150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</a:pPr>
            <a:r>
              <a:t>Si alguien miente en la declaración de renta, tendrá que inventar algunos ingresos o gastos.</a:t>
            </a:r>
          </a:p>
          <a:p>
            <a:pPr algn="just">
              <a:buBlip>
                <a:blip r:embed="rId2"/>
              </a:buBlip>
            </a:pPr>
            <a:r>
              <a:t>La tendencia de la mayor parte de las personas es utilizar números que comienzan por dígitos intermedios (cinco, seis o siete) con mayor frecuencia que los que empiezan por uno.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ey de Benford"/>
          <p:cNvSpPr txBox="1">
            <a:spLocks noGrp="1"/>
          </p:cNvSpPr>
          <p:nvPr>
            <p:ph type="title"/>
          </p:nvPr>
        </p:nvSpPr>
        <p:spPr>
          <a:xfrm>
            <a:off x="1270000" y="948844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Ley de Benford </a:t>
            </a:r>
          </a:p>
        </p:txBody>
      </p:sp>
      <p:sp>
        <p:nvSpPr>
          <p:cNvPr id="250" name="¡En una gran de variedad de conjuntos de datos numéricos que existen en la vida real, la primera cifra es 1 con mucha más frecuencia que 2, 3, 4, 5, 6, 7, 8 y 9!"/>
          <p:cNvSpPr txBox="1"/>
          <p:nvPr/>
        </p:nvSpPr>
        <p:spPr>
          <a:xfrm>
            <a:off x="340446" y="3638164"/>
            <a:ext cx="579167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900">
                <a:solidFill>
                  <a:srgbClr val="5A554C"/>
                </a:solidFill>
              </a:defRPr>
            </a:lvl1pPr>
          </a:lstStyle>
          <a:p>
            <a:r>
              <a:rPr sz="3600" dirty="0"/>
              <a:t>¡En una gran de variedad de conjuntos de datos numéricos que existen en la vida real, la primera cifra es 1 con mucha más frecuencia que 2, 3, 4, 5, 6, 7, 8 y 9!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a contingencia nacional en clave matemática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96570">
              <a:defRPr sz="8075"/>
            </a:lvl1pPr>
          </a:lstStyle>
          <a:p>
            <a:r>
              <a:t>La contingencia nacional en clave matemática</a:t>
            </a:r>
          </a:p>
        </p:txBody>
      </p:sp>
      <p:sp>
        <p:nvSpPr>
          <p:cNvPr id="130" name="Educación, salud y desigualdad económica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Educación, salud y desigualdad económica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07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3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1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ey de Benford"/>
          <p:cNvSpPr txBox="1">
            <a:spLocks noGrp="1"/>
          </p:cNvSpPr>
          <p:nvPr>
            <p:ph type="title"/>
          </p:nvPr>
        </p:nvSpPr>
        <p:spPr>
          <a:xfrm>
            <a:off x="1270000" y="948844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Ley de Benford </a:t>
            </a:r>
          </a:p>
        </p:txBody>
      </p:sp>
      <p:sp>
        <p:nvSpPr>
          <p:cNvPr id="250" name="¡En una gran de variedad de conjuntos de datos numéricos que existen en la vida real, la primera cifra es 1 con mucha más frecuencia que 2, 3, 4, 5, 6, 7, 8 y 9!"/>
          <p:cNvSpPr txBox="1"/>
          <p:nvPr/>
        </p:nvSpPr>
        <p:spPr>
          <a:xfrm>
            <a:off x="340446" y="3638164"/>
            <a:ext cx="579167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900">
                <a:solidFill>
                  <a:srgbClr val="5A554C"/>
                </a:solidFill>
              </a:defRPr>
            </a:lvl1pPr>
          </a:lstStyle>
          <a:p>
            <a:r>
              <a:rPr sz="3600" dirty="0"/>
              <a:t>¡En una gran de variedad de conjuntos de datos numéricos que existen en la vida real, la primera cifra es 1 con mucha más frecuencia que 2, 3, 4, 5, 6, 7, 8 y 9!</a:t>
            </a:r>
          </a:p>
        </p:txBody>
      </p:sp>
      <p:pic>
        <p:nvPicPr>
          <p:cNvPr id="251" name="Imagen" descr="Imagen"/>
          <p:cNvPicPr>
            <a:picLocks noChangeAspect="1"/>
          </p:cNvPicPr>
          <p:nvPr/>
        </p:nvPicPr>
        <p:blipFill>
          <a:blip r:embed="rId2"/>
          <a:srcRect l="8359" t="7884" r="10360" b="4150"/>
          <a:stretch>
            <a:fillRect/>
          </a:stretch>
        </p:blipFill>
        <p:spPr>
          <a:xfrm>
            <a:off x="6494859" y="3387245"/>
            <a:ext cx="6349210" cy="437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63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Ley de Benford"/>
          <p:cNvSpPr txBox="1">
            <a:spLocks noGrp="1"/>
          </p:cNvSpPr>
          <p:nvPr>
            <p:ph type="title"/>
          </p:nvPr>
        </p:nvSpPr>
        <p:spPr>
          <a:xfrm>
            <a:off x="1270000" y="948844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Ley de Benford </a:t>
            </a:r>
          </a:p>
        </p:txBody>
      </p:sp>
      <p:sp>
        <p:nvSpPr>
          <p:cNvPr id="250" name="¡En una gran de variedad de conjuntos de datos numéricos que existen en la vida real, la primera cifra es 1 con mucha más frecuencia que 2, 3, 4, 5, 6, 7, 8 y 9!"/>
          <p:cNvSpPr txBox="1"/>
          <p:nvPr/>
        </p:nvSpPr>
        <p:spPr>
          <a:xfrm>
            <a:off x="340446" y="3638164"/>
            <a:ext cx="579167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3900">
                <a:solidFill>
                  <a:srgbClr val="5A554C"/>
                </a:solidFill>
              </a:defRPr>
            </a:lvl1pPr>
          </a:lstStyle>
          <a:p>
            <a:r>
              <a:rPr sz="3600" dirty="0"/>
              <a:t>¡En una gran de variedad de conjuntos de datos numéricos que existen en la vida real, la primera cifra es 1 con mucha más frecuencia que 2, 3, 4, 5, 6, 7, 8 y 9!</a:t>
            </a:r>
          </a:p>
        </p:txBody>
      </p:sp>
      <p:pic>
        <p:nvPicPr>
          <p:cNvPr id="251" name="Imagen" descr="Imagen"/>
          <p:cNvPicPr>
            <a:picLocks noChangeAspect="1"/>
          </p:cNvPicPr>
          <p:nvPr/>
        </p:nvPicPr>
        <p:blipFill>
          <a:blip r:embed="rId2"/>
          <a:srcRect l="8359" t="7884" r="10360" b="4150"/>
          <a:stretch>
            <a:fillRect/>
          </a:stretch>
        </p:blipFill>
        <p:spPr>
          <a:xfrm>
            <a:off x="6494859" y="3387245"/>
            <a:ext cx="6349210" cy="4378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469" y="8069993"/>
            <a:ext cx="8102600" cy="469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8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6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ara el SII, si un número que empieza por tres aparece el 40% de las veces, en lugar del 12,5% que le corresponde, según la Ley de Benford, entonces debería tener  motivos suficientes para investigar un posible fraude fiscal."/>
          <p:cNvSpPr txBox="1">
            <a:spLocks noGrp="1"/>
          </p:cNvSpPr>
          <p:nvPr>
            <p:ph type="body" idx="1"/>
          </p:nvPr>
        </p:nvSpPr>
        <p:spPr>
          <a:xfrm>
            <a:off x="546395" y="1043730"/>
            <a:ext cx="11912010" cy="3967198"/>
          </a:xfrm>
          <a:prstGeom prst="rect">
            <a:avLst/>
          </a:prstGeom>
        </p:spPr>
        <p:txBody>
          <a:bodyPr/>
          <a:lstStyle>
            <a:lvl1pPr marL="0" indent="0" algn="just">
              <a:buSzTx/>
              <a:buNone/>
              <a:defRPr sz="4700"/>
            </a:lvl1pPr>
          </a:lstStyle>
          <a:p>
            <a:r>
              <a:t>Para el SII, si un número que empieza por tres aparece el 40% de las veces, en lugar del 12,5% que le corresponde, según la Ley de Benford, entonces debería tener  motivos suficientes para investigar un posible fraude fiscal. </a:t>
            </a:r>
          </a:p>
        </p:txBody>
      </p:sp>
      <p:pic>
        <p:nvPicPr>
          <p:cNvPr id="256" name="lupa.jpeg" descr="lup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422" y="5105814"/>
            <a:ext cx="5729956" cy="3813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ctividad"/>
          <p:cNvSpPr txBox="1">
            <a:spLocks noGrp="1"/>
          </p:cNvSpPr>
          <p:nvPr>
            <p:ph type="title"/>
          </p:nvPr>
        </p:nvSpPr>
        <p:spPr>
          <a:xfrm>
            <a:off x="1270000" y="763211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dirty="0"/>
              <a:t>Actividad</a:t>
            </a:r>
          </a:p>
        </p:txBody>
      </p:sp>
      <p:sp>
        <p:nvSpPr>
          <p:cNvPr id="260" name="Construye una tabla para calcular la probabilidad según la Ley de Benford.…"/>
          <p:cNvSpPr txBox="1">
            <a:spLocks noGrp="1"/>
          </p:cNvSpPr>
          <p:nvPr>
            <p:ph type="body" idx="1"/>
          </p:nvPr>
        </p:nvSpPr>
        <p:spPr>
          <a:xfrm>
            <a:off x="936872" y="3450569"/>
            <a:ext cx="7982110" cy="5715001"/>
          </a:xfrm>
          <a:prstGeom prst="rect">
            <a:avLst/>
          </a:prstGeom>
        </p:spPr>
        <p:txBody>
          <a:bodyPr/>
          <a:lstStyle/>
          <a:p>
            <a:pPr algn="just">
              <a:buBlip>
                <a:blip r:embed="rId2"/>
              </a:buBlip>
            </a:pPr>
            <a:r>
              <a:rPr dirty="0"/>
              <a:t>Construye una tabla para calcular la probabilidad según la Ley de Benford.</a:t>
            </a:r>
          </a:p>
          <a:p>
            <a:pPr algn="just">
              <a:buBlip>
                <a:blip r:embed="rId2"/>
              </a:buBlip>
            </a:pPr>
            <a:r>
              <a:rPr dirty="0"/>
              <a:t>Usa calculadora.</a:t>
            </a:r>
          </a:p>
          <a:p>
            <a:pPr algn="just">
              <a:buBlip>
                <a:blip r:embed="rId2"/>
              </a:buBlip>
            </a:pPr>
            <a:r>
              <a:rPr dirty="0"/>
              <a:t>Investiga en qué otro tipo de datos se cumple esta Ley.</a:t>
            </a:r>
          </a:p>
        </p:txBody>
      </p:sp>
      <p:pic>
        <p:nvPicPr>
          <p:cNvPr id="261" name="trabajo gru.jpeg" descr="trabajo gru.jpeg"/>
          <p:cNvPicPr>
            <a:picLocks noChangeAspect="1"/>
          </p:cNvPicPr>
          <p:nvPr/>
        </p:nvPicPr>
        <p:blipFill>
          <a:blip r:embed="rId3"/>
          <a:srcRect l="8672" t="140" r="254" b="180"/>
          <a:stretch>
            <a:fillRect/>
          </a:stretch>
        </p:blipFill>
        <p:spPr>
          <a:xfrm>
            <a:off x="8817481" y="3862586"/>
            <a:ext cx="3981343" cy="3527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0" h="21600" extrusionOk="0">
                <a:moveTo>
                  <a:pt x="7386" y="0"/>
                </a:moveTo>
                <a:cubicBezTo>
                  <a:pt x="6738" y="8"/>
                  <a:pt x="6338" y="18"/>
                  <a:pt x="6331" y="32"/>
                </a:cubicBezTo>
                <a:cubicBezTo>
                  <a:pt x="6313" y="66"/>
                  <a:pt x="6232" y="94"/>
                  <a:pt x="6150" y="95"/>
                </a:cubicBezTo>
                <a:cubicBezTo>
                  <a:pt x="5777" y="99"/>
                  <a:pt x="4875" y="690"/>
                  <a:pt x="4562" y="1137"/>
                </a:cubicBezTo>
                <a:cubicBezTo>
                  <a:pt x="4086" y="1818"/>
                  <a:pt x="3929" y="2374"/>
                  <a:pt x="3944" y="3323"/>
                </a:cubicBezTo>
                <a:cubicBezTo>
                  <a:pt x="3958" y="4132"/>
                  <a:pt x="3862" y="4999"/>
                  <a:pt x="3746" y="5092"/>
                </a:cubicBezTo>
                <a:cubicBezTo>
                  <a:pt x="3704" y="5126"/>
                  <a:pt x="3470" y="5279"/>
                  <a:pt x="3228" y="5432"/>
                </a:cubicBezTo>
                <a:cubicBezTo>
                  <a:pt x="2985" y="5586"/>
                  <a:pt x="2787" y="5739"/>
                  <a:pt x="2787" y="5772"/>
                </a:cubicBezTo>
                <a:cubicBezTo>
                  <a:pt x="2784" y="5884"/>
                  <a:pt x="2001" y="7574"/>
                  <a:pt x="1885" y="7717"/>
                </a:cubicBezTo>
                <a:cubicBezTo>
                  <a:pt x="1822" y="7795"/>
                  <a:pt x="1616" y="7946"/>
                  <a:pt x="1424" y="8052"/>
                </a:cubicBezTo>
                <a:cubicBezTo>
                  <a:pt x="1203" y="8175"/>
                  <a:pt x="970" y="8373"/>
                  <a:pt x="787" y="8597"/>
                </a:cubicBezTo>
                <a:cubicBezTo>
                  <a:pt x="507" y="8938"/>
                  <a:pt x="144" y="9658"/>
                  <a:pt x="144" y="9870"/>
                </a:cubicBezTo>
                <a:cubicBezTo>
                  <a:pt x="144" y="9928"/>
                  <a:pt x="118" y="10030"/>
                  <a:pt x="86" y="10099"/>
                </a:cubicBezTo>
                <a:cubicBezTo>
                  <a:pt x="53" y="10167"/>
                  <a:pt x="17" y="10530"/>
                  <a:pt x="6" y="10903"/>
                </a:cubicBezTo>
                <a:cubicBezTo>
                  <a:pt x="-10" y="11439"/>
                  <a:pt x="5" y="11625"/>
                  <a:pt x="75" y="11783"/>
                </a:cubicBezTo>
                <a:cubicBezTo>
                  <a:pt x="236" y="12148"/>
                  <a:pt x="256" y="12198"/>
                  <a:pt x="256" y="12267"/>
                </a:cubicBezTo>
                <a:cubicBezTo>
                  <a:pt x="256" y="12305"/>
                  <a:pt x="310" y="12421"/>
                  <a:pt x="378" y="12522"/>
                </a:cubicBezTo>
                <a:cubicBezTo>
                  <a:pt x="902" y="13300"/>
                  <a:pt x="1650" y="13838"/>
                  <a:pt x="2309" y="13915"/>
                </a:cubicBezTo>
                <a:cubicBezTo>
                  <a:pt x="2509" y="13938"/>
                  <a:pt x="2697" y="13991"/>
                  <a:pt x="2726" y="14031"/>
                </a:cubicBezTo>
                <a:cubicBezTo>
                  <a:pt x="2756" y="14072"/>
                  <a:pt x="2789" y="14518"/>
                  <a:pt x="2797" y="15023"/>
                </a:cubicBezTo>
                <a:lnTo>
                  <a:pt x="2812" y="15939"/>
                </a:lnTo>
                <a:lnTo>
                  <a:pt x="3032" y="16073"/>
                </a:lnTo>
                <a:cubicBezTo>
                  <a:pt x="3599" y="16417"/>
                  <a:pt x="4172" y="16823"/>
                  <a:pt x="4198" y="16899"/>
                </a:cubicBezTo>
                <a:cubicBezTo>
                  <a:pt x="4214" y="16946"/>
                  <a:pt x="4188" y="17073"/>
                  <a:pt x="4142" y="17184"/>
                </a:cubicBezTo>
                <a:cubicBezTo>
                  <a:pt x="3918" y="17727"/>
                  <a:pt x="3866" y="18699"/>
                  <a:pt x="4028" y="19332"/>
                </a:cubicBezTo>
                <a:cubicBezTo>
                  <a:pt x="4293" y="20363"/>
                  <a:pt x="5036" y="21183"/>
                  <a:pt x="5946" y="21452"/>
                </a:cubicBezTo>
                <a:cubicBezTo>
                  <a:pt x="6097" y="21496"/>
                  <a:pt x="6247" y="21556"/>
                  <a:pt x="6275" y="21585"/>
                </a:cubicBezTo>
                <a:cubicBezTo>
                  <a:pt x="6280" y="21591"/>
                  <a:pt x="6679" y="21596"/>
                  <a:pt x="6910" y="21600"/>
                </a:cubicBezTo>
                <a:cubicBezTo>
                  <a:pt x="7015" y="21596"/>
                  <a:pt x="7151" y="21590"/>
                  <a:pt x="7153" y="21585"/>
                </a:cubicBezTo>
                <a:cubicBezTo>
                  <a:pt x="7170" y="21556"/>
                  <a:pt x="7267" y="21515"/>
                  <a:pt x="7373" y="21495"/>
                </a:cubicBezTo>
                <a:cubicBezTo>
                  <a:pt x="7799" y="21417"/>
                  <a:pt x="8298" y="21080"/>
                  <a:pt x="8735" y="20572"/>
                </a:cubicBezTo>
                <a:lnTo>
                  <a:pt x="9159" y="20081"/>
                </a:lnTo>
                <a:lnTo>
                  <a:pt x="9615" y="20373"/>
                </a:lnTo>
                <a:cubicBezTo>
                  <a:pt x="9867" y="20533"/>
                  <a:pt x="10165" y="20730"/>
                  <a:pt x="10278" y="20810"/>
                </a:cubicBezTo>
                <a:cubicBezTo>
                  <a:pt x="10514" y="20977"/>
                  <a:pt x="10715" y="20998"/>
                  <a:pt x="10814" y="20864"/>
                </a:cubicBezTo>
                <a:cubicBezTo>
                  <a:pt x="10852" y="20812"/>
                  <a:pt x="10911" y="20771"/>
                  <a:pt x="10945" y="20771"/>
                </a:cubicBezTo>
                <a:cubicBezTo>
                  <a:pt x="10980" y="20771"/>
                  <a:pt x="11094" y="20705"/>
                  <a:pt x="11199" y="20625"/>
                </a:cubicBezTo>
                <a:cubicBezTo>
                  <a:pt x="11305" y="20546"/>
                  <a:pt x="11537" y="20391"/>
                  <a:pt x="11714" y="20283"/>
                </a:cubicBezTo>
                <a:lnTo>
                  <a:pt x="12034" y="20086"/>
                </a:lnTo>
                <a:lnTo>
                  <a:pt x="12512" y="20633"/>
                </a:lnTo>
                <a:cubicBezTo>
                  <a:pt x="12955" y="21141"/>
                  <a:pt x="13023" y="21195"/>
                  <a:pt x="13429" y="21355"/>
                </a:cubicBezTo>
                <a:cubicBezTo>
                  <a:pt x="13670" y="21449"/>
                  <a:pt x="13910" y="21552"/>
                  <a:pt x="13963" y="21583"/>
                </a:cubicBezTo>
                <a:cubicBezTo>
                  <a:pt x="13974" y="21589"/>
                  <a:pt x="14092" y="21594"/>
                  <a:pt x="14217" y="21600"/>
                </a:cubicBezTo>
                <a:cubicBezTo>
                  <a:pt x="14496" y="21595"/>
                  <a:pt x="14687" y="21589"/>
                  <a:pt x="14690" y="21583"/>
                </a:cubicBezTo>
                <a:cubicBezTo>
                  <a:pt x="14707" y="21552"/>
                  <a:pt x="14850" y="21508"/>
                  <a:pt x="15009" y="21483"/>
                </a:cubicBezTo>
                <a:cubicBezTo>
                  <a:pt x="15720" y="21375"/>
                  <a:pt x="16543" y="20695"/>
                  <a:pt x="16903" y="19923"/>
                </a:cubicBezTo>
                <a:cubicBezTo>
                  <a:pt x="17116" y="19464"/>
                  <a:pt x="17270" y="18719"/>
                  <a:pt x="17185" y="18564"/>
                </a:cubicBezTo>
                <a:cubicBezTo>
                  <a:pt x="17166" y="18530"/>
                  <a:pt x="17203" y="18325"/>
                  <a:pt x="17266" y="18107"/>
                </a:cubicBezTo>
                <a:cubicBezTo>
                  <a:pt x="17368" y="17757"/>
                  <a:pt x="17374" y="17661"/>
                  <a:pt x="17322" y="17269"/>
                </a:cubicBezTo>
                <a:cubicBezTo>
                  <a:pt x="17290" y="17026"/>
                  <a:pt x="17254" y="16788"/>
                  <a:pt x="17243" y="16741"/>
                </a:cubicBezTo>
                <a:cubicBezTo>
                  <a:pt x="17223" y="16658"/>
                  <a:pt x="17308" y="16595"/>
                  <a:pt x="18060" y="16114"/>
                </a:cubicBezTo>
                <a:lnTo>
                  <a:pt x="18403" y="15896"/>
                </a:lnTo>
                <a:lnTo>
                  <a:pt x="18418" y="14901"/>
                </a:lnTo>
                <a:lnTo>
                  <a:pt x="18433" y="13910"/>
                </a:lnTo>
                <a:lnTo>
                  <a:pt x="18790" y="13869"/>
                </a:lnTo>
                <a:cubicBezTo>
                  <a:pt x="19422" y="13798"/>
                  <a:pt x="20034" y="13433"/>
                  <a:pt x="20505" y="12848"/>
                </a:cubicBezTo>
                <a:cubicBezTo>
                  <a:pt x="20820" y="12458"/>
                  <a:pt x="21057" y="11882"/>
                  <a:pt x="20936" y="11798"/>
                </a:cubicBezTo>
                <a:cubicBezTo>
                  <a:pt x="20899" y="11772"/>
                  <a:pt x="20899" y="11721"/>
                  <a:pt x="20936" y="11645"/>
                </a:cubicBezTo>
                <a:cubicBezTo>
                  <a:pt x="20979" y="11553"/>
                  <a:pt x="21034" y="11534"/>
                  <a:pt x="21216" y="11557"/>
                </a:cubicBezTo>
                <a:cubicBezTo>
                  <a:pt x="21380" y="11578"/>
                  <a:pt x="21471" y="11559"/>
                  <a:pt x="21547" y="11482"/>
                </a:cubicBezTo>
                <a:cubicBezTo>
                  <a:pt x="21565" y="11464"/>
                  <a:pt x="21578" y="11431"/>
                  <a:pt x="21590" y="11380"/>
                </a:cubicBezTo>
                <a:cubicBezTo>
                  <a:pt x="21576" y="11339"/>
                  <a:pt x="21561" y="11320"/>
                  <a:pt x="21541" y="11314"/>
                </a:cubicBezTo>
                <a:cubicBezTo>
                  <a:pt x="21449" y="11287"/>
                  <a:pt x="21431" y="11229"/>
                  <a:pt x="21431" y="10966"/>
                </a:cubicBezTo>
                <a:cubicBezTo>
                  <a:pt x="21431" y="10707"/>
                  <a:pt x="21408" y="10635"/>
                  <a:pt x="21304" y="10558"/>
                </a:cubicBezTo>
                <a:cubicBezTo>
                  <a:pt x="21212" y="10490"/>
                  <a:pt x="21148" y="10334"/>
                  <a:pt x="21071" y="9985"/>
                </a:cubicBezTo>
                <a:cubicBezTo>
                  <a:pt x="20924" y="9318"/>
                  <a:pt x="20555" y="8690"/>
                  <a:pt x="20105" y="8337"/>
                </a:cubicBezTo>
                <a:cubicBezTo>
                  <a:pt x="19920" y="8191"/>
                  <a:pt x="19632" y="7934"/>
                  <a:pt x="19466" y="7763"/>
                </a:cubicBezTo>
                <a:cubicBezTo>
                  <a:pt x="19299" y="7592"/>
                  <a:pt x="19000" y="7353"/>
                  <a:pt x="18799" y="7233"/>
                </a:cubicBezTo>
                <a:lnTo>
                  <a:pt x="18433" y="7017"/>
                </a:lnTo>
                <a:lnTo>
                  <a:pt x="18405" y="6353"/>
                </a:lnTo>
                <a:cubicBezTo>
                  <a:pt x="18390" y="5989"/>
                  <a:pt x="18364" y="5682"/>
                  <a:pt x="18349" y="5670"/>
                </a:cubicBezTo>
                <a:cubicBezTo>
                  <a:pt x="18334" y="5659"/>
                  <a:pt x="18248" y="5606"/>
                  <a:pt x="18157" y="5551"/>
                </a:cubicBezTo>
                <a:cubicBezTo>
                  <a:pt x="18067" y="5496"/>
                  <a:pt x="17751" y="5290"/>
                  <a:pt x="17454" y="5094"/>
                </a:cubicBezTo>
                <a:cubicBezTo>
                  <a:pt x="17024" y="4811"/>
                  <a:pt x="16920" y="4717"/>
                  <a:pt x="16952" y="4635"/>
                </a:cubicBezTo>
                <a:cubicBezTo>
                  <a:pt x="16974" y="4579"/>
                  <a:pt x="17050" y="4351"/>
                  <a:pt x="17120" y="4129"/>
                </a:cubicBezTo>
                <a:cubicBezTo>
                  <a:pt x="17288" y="3596"/>
                  <a:pt x="17299" y="2738"/>
                  <a:pt x="17144" y="2219"/>
                </a:cubicBezTo>
                <a:cubicBezTo>
                  <a:pt x="16837" y="1193"/>
                  <a:pt x="16276" y="535"/>
                  <a:pt x="15431" y="216"/>
                </a:cubicBezTo>
                <a:cubicBezTo>
                  <a:pt x="15236" y="143"/>
                  <a:pt x="15055" y="58"/>
                  <a:pt x="15026" y="27"/>
                </a:cubicBezTo>
                <a:cubicBezTo>
                  <a:pt x="15017" y="17"/>
                  <a:pt x="14603" y="9"/>
                  <a:pt x="13997" y="2"/>
                </a:cubicBezTo>
                <a:cubicBezTo>
                  <a:pt x="13774" y="12"/>
                  <a:pt x="13630" y="23"/>
                  <a:pt x="13633" y="39"/>
                </a:cubicBezTo>
                <a:cubicBezTo>
                  <a:pt x="13641" y="77"/>
                  <a:pt x="13492" y="185"/>
                  <a:pt x="13302" y="277"/>
                </a:cubicBezTo>
                <a:cubicBezTo>
                  <a:pt x="13059" y="396"/>
                  <a:pt x="12838" y="575"/>
                  <a:pt x="12553" y="887"/>
                </a:cubicBezTo>
                <a:cubicBezTo>
                  <a:pt x="12331" y="1131"/>
                  <a:pt x="12158" y="1342"/>
                  <a:pt x="12170" y="1356"/>
                </a:cubicBezTo>
                <a:cubicBezTo>
                  <a:pt x="12182" y="1370"/>
                  <a:pt x="12157" y="1413"/>
                  <a:pt x="12114" y="1453"/>
                </a:cubicBezTo>
                <a:cubicBezTo>
                  <a:pt x="12052" y="1511"/>
                  <a:pt x="11990" y="1497"/>
                  <a:pt x="11824" y="1393"/>
                </a:cubicBezTo>
                <a:cubicBezTo>
                  <a:pt x="11541" y="1215"/>
                  <a:pt x="11469" y="1147"/>
                  <a:pt x="11505" y="1082"/>
                </a:cubicBezTo>
                <a:cubicBezTo>
                  <a:pt x="11521" y="1052"/>
                  <a:pt x="11496" y="1043"/>
                  <a:pt x="11447" y="1065"/>
                </a:cubicBezTo>
                <a:cubicBezTo>
                  <a:pt x="11396" y="1087"/>
                  <a:pt x="11288" y="1048"/>
                  <a:pt x="11197" y="972"/>
                </a:cubicBezTo>
                <a:cubicBezTo>
                  <a:pt x="11110" y="899"/>
                  <a:pt x="11016" y="839"/>
                  <a:pt x="10988" y="839"/>
                </a:cubicBezTo>
                <a:cubicBezTo>
                  <a:pt x="10961" y="839"/>
                  <a:pt x="10908" y="797"/>
                  <a:pt x="10870" y="746"/>
                </a:cubicBezTo>
                <a:cubicBezTo>
                  <a:pt x="10825" y="685"/>
                  <a:pt x="10701" y="651"/>
                  <a:pt x="10509" y="651"/>
                </a:cubicBezTo>
                <a:cubicBezTo>
                  <a:pt x="10258" y="651"/>
                  <a:pt x="10201" y="676"/>
                  <a:pt x="10102" y="819"/>
                </a:cubicBezTo>
                <a:cubicBezTo>
                  <a:pt x="9984" y="988"/>
                  <a:pt x="9893" y="1060"/>
                  <a:pt x="9549" y="1254"/>
                </a:cubicBezTo>
                <a:cubicBezTo>
                  <a:pt x="9443" y="1314"/>
                  <a:pt x="9315" y="1399"/>
                  <a:pt x="9265" y="1446"/>
                </a:cubicBezTo>
                <a:cubicBezTo>
                  <a:pt x="9183" y="1522"/>
                  <a:pt x="9125" y="1477"/>
                  <a:pt x="8739" y="1045"/>
                </a:cubicBezTo>
                <a:cubicBezTo>
                  <a:pt x="8268" y="516"/>
                  <a:pt x="8007" y="281"/>
                  <a:pt x="7892" y="280"/>
                </a:cubicBezTo>
                <a:cubicBezTo>
                  <a:pt x="7851" y="279"/>
                  <a:pt x="7709" y="209"/>
                  <a:pt x="7577" y="124"/>
                </a:cubicBezTo>
                <a:lnTo>
                  <a:pt x="738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resentación de los afiches"/>
          <p:cNvSpPr txBox="1">
            <a:spLocks noGrp="1"/>
          </p:cNvSpPr>
          <p:nvPr>
            <p:ph type="title"/>
          </p:nvPr>
        </p:nvSpPr>
        <p:spPr>
          <a:xfrm>
            <a:off x="650240" y="3071513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dirty="0"/>
              <a:t>Presentación de los afiches</a:t>
            </a:r>
          </a:p>
        </p:txBody>
      </p:sp>
      <p:sp>
        <p:nvSpPr>
          <p:cNvPr id="265" name="Confecciona un breve afiche con tus respuestas y envíalas al UCM-Virtual"/>
          <p:cNvSpPr txBox="1"/>
          <p:nvPr/>
        </p:nvSpPr>
        <p:spPr>
          <a:xfrm>
            <a:off x="2429490" y="4971029"/>
            <a:ext cx="8145820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Confecciona un breve afiche con tus respuestas y envíalas al UCM-Virtual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Muchas gracias por el trabajo realizado"/>
          <p:cNvSpPr txBox="1">
            <a:spLocks noGrp="1"/>
          </p:cNvSpPr>
          <p:nvPr>
            <p:ph type="title"/>
          </p:nvPr>
        </p:nvSpPr>
        <p:spPr>
          <a:xfrm>
            <a:off x="428496" y="3494816"/>
            <a:ext cx="11704320" cy="1625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dirty="0"/>
              <a:t>Muchas gracias por el trabajo realizado</a:t>
            </a:r>
          </a:p>
        </p:txBody>
      </p:sp>
      <p:sp>
        <p:nvSpPr>
          <p:cNvPr id="270" name="Equipo CAP Matemática"/>
          <p:cNvSpPr txBox="1"/>
          <p:nvPr/>
        </p:nvSpPr>
        <p:spPr>
          <a:xfrm>
            <a:off x="3759199" y="5888427"/>
            <a:ext cx="5486401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dirty="0"/>
              <a:t>Equipo CAP Matemática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hoto_2020-03-20_16-37-56.jpg" descr="photo_2020-03-20_16-37-56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564907" y="2394548"/>
            <a:ext cx="5000577" cy="7103468"/>
          </a:xfrm>
          <a:prstGeom prst="rect">
            <a:avLst/>
          </a:prstGeom>
        </p:spPr>
      </p:pic>
      <p:sp>
        <p:nvSpPr>
          <p:cNvPr id="134" name="La educación en Chile"/>
          <p:cNvSpPr txBox="1">
            <a:spLocks noGrp="1"/>
          </p:cNvSpPr>
          <p:nvPr>
            <p:ph type="title"/>
          </p:nvPr>
        </p:nvSpPr>
        <p:spPr>
          <a:xfrm>
            <a:off x="650240" y="1130451"/>
            <a:ext cx="11704320" cy="1625600"/>
          </a:xfrm>
          <a:prstGeom prst="rect">
            <a:avLst/>
          </a:prstGeom>
        </p:spPr>
        <p:txBody>
          <a:bodyPr/>
          <a:lstStyle/>
          <a:p>
            <a:r>
              <a:rPr dirty="0"/>
              <a:t>La educación en Chile</a:t>
            </a:r>
          </a:p>
        </p:txBody>
      </p:sp>
      <p:sp>
        <p:nvSpPr>
          <p:cNvPr id="135" name="¡Una mirada matemática!"/>
          <p:cNvSpPr txBox="1">
            <a:spLocks noGrp="1"/>
          </p:cNvSpPr>
          <p:nvPr>
            <p:ph type="body" sz="half" idx="1"/>
          </p:nvPr>
        </p:nvSpPr>
        <p:spPr>
          <a:xfrm>
            <a:off x="988479" y="5061126"/>
            <a:ext cx="5145251" cy="316304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¡Una mirada matemática!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Importancia de la educación para los chilenos"/>
          <p:cNvSpPr txBox="1">
            <a:spLocks noGrp="1"/>
          </p:cNvSpPr>
          <p:nvPr>
            <p:ph type="title"/>
          </p:nvPr>
        </p:nvSpPr>
        <p:spPr>
          <a:xfrm>
            <a:off x="1270000" y="966148"/>
            <a:ext cx="10464800" cy="243840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>
            <a:lvl1pPr defTabSz="560831">
              <a:defRPr sz="7679"/>
            </a:lvl1pPr>
          </a:lstStyle>
          <a:p>
            <a:r>
              <a:rPr sz="6000"/>
              <a:t>Importancia de la educación para los chilenos</a:t>
            </a:r>
            <a:endParaRPr lang="es-ES" sz="6000"/>
          </a:p>
        </p:txBody>
      </p:sp>
      <p:pic>
        <p:nvPicPr>
          <p:cNvPr id="140" name="Captura de pantalla 2020-03-20 a la(s) 16.54.07.png" descr="Captura de pantalla 2020-03-20 a la(s) 16.54.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238366"/>
            <a:ext cx="9042400" cy="5384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/>
          <p:cNvSpPr txBox="1"/>
          <p:nvPr/>
        </p:nvSpPr>
        <p:spPr>
          <a:xfrm>
            <a:off x="565159" y="8623166"/>
            <a:ext cx="119442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/>
              <a:t>¡El descontento de los ciudadanos en educación ha aumentado los últimos años!</a:t>
            </a:r>
          </a:p>
          <a:p>
            <a:r>
              <a:rPr lang="es-ES" sz="2800" dirty="0" smtClean="0"/>
              <a:t>¡Supera al descontento en delincuencia y salud!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¿Sabías que…?"/>
          <p:cNvSpPr txBox="1">
            <a:spLocks noGrp="1"/>
          </p:cNvSpPr>
          <p:nvPr>
            <p:ph type="title"/>
          </p:nvPr>
        </p:nvSpPr>
        <p:spPr>
          <a:xfrm>
            <a:off x="1270000" y="1361787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/>
              <a:t>¿Sabías que…?</a:t>
            </a:r>
            <a:endParaRPr lang="es-ES" sz="6000"/>
          </a:p>
        </p:txBody>
      </p:sp>
      <p:sp>
        <p:nvSpPr>
          <p:cNvPr id="144" name="Chile está entre los países que menos invierten en educación primaria y secundaria (Según la OCDE).…"/>
          <p:cNvSpPr txBox="1">
            <a:spLocks noGrp="1"/>
          </p:cNvSpPr>
          <p:nvPr>
            <p:ph type="body" idx="1"/>
          </p:nvPr>
        </p:nvSpPr>
        <p:spPr>
          <a:xfrm>
            <a:off x="1270000" y="3757695"/>
            <a:ext cx="10464800" cy="571500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63550" indent="-463550" algn="just" defTabSz="426466">
              <a:spcBef>
                <a:spcPts val="2600"/>
              </a:spcBef>
              <a:buBlip>
                <a:blip r:embed="rId2"/>
              </a:buBlip>
              <a:defRPr sz="3358"/>
            </a:pPr>
            <a:r>
              <a:t>Chile está entre los países que menos invierten en educación primaria y secundaria (Según la OCDE).</a:t>
            </a:r>
          </a:p>
          <a:p>
            <a:pPr marL="463550" indent="-463550" algn="just" defTabSz="426466">
              <a:spcBef>
                <a:spcPts val="2600"/>
              </a:spcBef>
              <a:buBlip>
                <a:blip r:embed="rId2"/>
              </a:buBlip>
              <a:defRPr sz="3358"/>
            </a:pPr>
            <a:r>
              <a:t>En Chile el nivel socioeconómico y cultural es una variable fuertemente asociada al desempeño en matemáticas, lenguaje y ciencias.</a:t>
            </a:r>
          </a:p>
          <a:p>
            <a:pPr marL="463550" indent="-463550" algn="just" defTabSz="426466">
              <a:spcBef>
                <a:spcPts val="2600"/>
              </a:spcBef>
              <a:buBlip>
                <a:blip r:embed="rId2"/>
              </a:buBlip>
              <a:defRPr sz="3358"/>
            </a:pPr>
            <a:r>
              <a:t>El 62% de los estudiantes posee un nivel bajo de razonamiento matemático. </a:t>
            </a:r>
          </a:p>
          <a:p>
            <a:pPr marL="463550" indent="-463550" algn="just" defTabSz="426466">
              <a:spcBef>
                <a:spcPts val="2600"/>
              </a:spcBef>
              <a:buBlip>
                <a:blip r:embed="rId2"/>
              </a:buBlip>
              <a:defRPr sz="3358"/>
            </a:pPr>
            <a:r>
              <a:t>El 48% de los chilenos adultos no comprende lo que lee y sobre el 62% de los adultos no puede resolver problemas matemáticos.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hoto_2020-03-20_16-42-04.jpg" descr="photo_2020-03-20_16-42-04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-159" r="-159"/>
          <a:stretch>
            <a:fillRect/>
          </a:stretch>
        </p:blipFill>
        <p:spPr>
          <a:xfrm>
            <a:off x="2714087" y="1555712"/>
            <a:ext cx="7563268" cy="82421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5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hoto_2020-03-20_17-27-39.jpg" descr="photo_2020-03-20_17-27-39.jpg"/>
          <p:cNvPicPr>
            <a:picLocks noGrp="1"/>
          </p:cNvPicPr>
          <p:nvPr>
            <p:ph type="pic" idx="13"/>
          </p:nvPr>
        </p:nvPicPr>
        <p:blipFill>
          <a:blip r:embed="rId2"/>
          <a:stretch>
            <a:fillRect/>
          </a:stretch>
        </p:blipFill>
        <p:spPr>
          <a:xfrm>
            <a:off x="6279876" y="1261520"/>
            <a:ext cx="6363248" cy="8070630"/>
          </a:xfrm>
          <a:prstGeom prst="rect">
            <a:avLst/>
          </a:prstGeom>
        </p:spPr>
      </p:pic>
      <p:sp>
        <p:nvSpPr>
          <p:cNvPr id="151" name="La salud en Chile"/>
          <p:cNvSpPr txBox="1">
            <a:spLocks noGrp="1"/>
          </p:cNvSpPr>
          <p:nvPr>
            <p:ph type="title"/>
          </p:nvPr>
        </p:nvSpPr>
        <p:spPr>
          <a:xfrm>
            <a:off x="165100" y="1884465"/>
            <a:ext cx="5867400" cy="3302001"/>
          </a:xfrm>
          <a:prstGeom prst="rect">
            <a:avLst/>
          </a:prstGeom>
        </p:spPr>
        <p:txBody>
          <a:bodyPr/>
          <a:lstStyle/>
          <a:p>
            <a:r>
              <a:rPr dirty="0"/>
              <a:t>La salud en Chile</a:t>
            </a:r>
          </a:p>
        </p:txBody>
      </p:sp>
      <p:sp>
        <p:nvSpPr>
          <p:cNvPr id="152" name="¡Una mirada matemática!"/>
          <p:cNvSpPr txBox="1">
            <a:spLocks noGrp="1"/>
          </p:cNvSpPr>
          <p:nvPr>
            <p:ph type="body" sz="half" idx="1"/>
          </p:nvPr>
        </p:nvSpPr>
        <p:spPr>
          <a:xfrm>
            <a:off x="381000" y="5460485"/>
            <a:ext cx="5867400" cy="37211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/>
              <a:t>¡Una mirada matemática!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7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¿Qué opinan los chilenos sobre la salud?"/>
          <p:cNvSpPr txBox="1">
            <a:spLocks noGrp="1"/>
          </p:cNvSpPr>
          <p:nvPr>
            <p:ph type="title"/>
          </p:nvPr>
        </p:nvSpPr>
        <p:spPr>
          <a:xfrm>
            <a:off x="1270000" y="1005712"/>
            <a:ext cx="10464800" cy="2438401"/>
          </a:xfrm>
          <a:prstGeom prst="rect">
            <a:avLst/>
          </a:prstGeom>
        </p:spPr>
        <p:txBody>
          <a:bodyPr/>
          <a:lstStyle/>
          <a:p>
            <a:r>
              <a:rPr sz="6000"/>
              <a:t>¿Qué opinan los chilenos sobre la salud?</a:t>
            </a:r>
            <a:endParaRPr lang="es-ES" sz="6000"/>
          </a:p>
        </p:txBody>
      </p:sp>
      <p:pic>
        <p:nvPicPr>
          <p:cNvPr id="156" name="Captura de pantalla 2020-03-20 a la(s) 17.58.42.png" descr="Captura de pantalla 2020-03-20 a la(s) 17.58.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341049"/>
            <a:ext cx="8255000" cy="628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998" y="583752"/>
            <a:ext cx="1937729" cy="667621"/>
          </a:xfrm>
          <a:prstGeom prst="rect">
            <a:avLst/>
          </a:prstGeom>
        </p:spPr>
      </p:pic>
      <p:pic>
        <p:nvPicPr>
          <p:cNvPr id="6" name="Marcador de contenido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52" y="583752"/>
            <a:ext cx="2645759" cy="704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336" y="385762"/>
            <a:ext cx="1291836" cy="10659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1135</Words>
  <Application>Microsoft Office PowerPoint</Application>
  <PresentationFormat>Personalizado</PresentationFormat>
  <Paragraphs>85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Helvetica Neue</vt:lpstr>
      <vt:lpstr>Marker Felt</vt:lpstr>
      <vt:lpstr>Tema de Office</vt:lpstr>
      <vt:lpstr>Presentación de PowerPoint</vt:lpstr>
      <vt:lpstr>¡Conozcámonos!</vt:lpstr>
      <vt:lpstr>La contingencia nacional en clave matemática</vt:lpstr>
      <vt:lpstr>La educación en Chile</vt:lpstr>
      <vt:lpstr>Importancia de la educación para los chilenos</vt:lpstr>
      <vt:lpstr>¿Sabías que…?</vt:lpstr>
      <vt:lpstr>Presentación de PowerPoint</vt:lpstr>
      <vt:lpstr>La salud en Chile</vt:lpstr>
      <vt:lpstr>¿Qué opinan los chilenos sobre la salud?</vt:lpstr>
      <vt:lpstr>¿Por qué los chilenos evaluamos con promedio rojo el sistema de salud?</vt:lpstr>
      <vt:lpstr>Y ahora tenemos la crisis del covid-19…</vt:lpstr>
      <vt:lpstr>Noticias al 1 de marzo</vt:lpstr>
      <vt:lpstr>¿Cómo se llega a tomar las medidas efectivas?</vt:lpstr>
      <vt:lpstr>Un ajuste matemático</vt:lpstr>
      <vt:lpstr>Un ajuste matemático</vt:lpstr>
      <vt:lpstr>¿Qué nos dicen los modelos?</vt:lpstr>
      <vt:lpstr>Proyección aproximada</vt:lpstr>
      <vt:lpstr>Proyección aproximada</vt:lpstr>
      <vt:lpstr>Presentación de PowerPoint</vt:lpstr>
      <vt:lpstr>Presentación de PowerPoint</vt:lpstr>
      <vt:lpstr>Presentación de PowerPoint</vt:lpstr>
      <vt:lpstr>Actividad </vt:lpstr>
      <vt:lpstr>La desigualdad en Chile</vt:lpstr>
      <vt:lpstr>¿Sabías que…?</vt:lpstr>
      <vt:lpstr>¿Sabías que…?</vt:lpstr>
      <vt:lpstr>¿Sabías que…?</vt:lpstr>
      <vt:lpstr>¿Cuál será la razón de que el impuesto a la renta no reduzca de manera importante la desigualdad en Chile?</vt:lpstr>
      <vt:lpstr>¿Cómo detectar la evasión?</vt:lpstr>
      <vt:lpstr>Ley de Benford </vt:lpstr>
      <vt:lpstr>Ley de Benford </vt:lpstr>
      <vt:lpstr>Ley de Benford </vt:lpstr>
      <vt:lpstr>Presentación de PowerPoint</vt:lpstr>
      <vt:lpstr>Actividad</vt:lpstr>
      <vt:lpstr>Presentación de los afiches</vt:lpstr>
      <vt:lpstr>Muchas gracias por el trabajo realizado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Día Comienza</dc:title>
  <dc:creator>Sebastián I. Vargas Lora</dc:creator>
  <cp:lastModifiedBy>Sebastián I. Vargas Lora</cp:lastModifiedBy>
  <cp:revision>37</cp:revision>
  <dcterms:modified xsi:type="dcterms:W3CDTF">2020-04-03T12:58:44Z</dcterms:modified>
</cp:coreProperties>
</file>